
<file path=[Content_Types].xml><?xml version="1.0" encoding="utf-8"?>
<Types xmlns="http://schemas.openxmlformats.org/package/2006/content-types">
  <Default Extension="bin" ContentType="image/unknown"/>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8" r:id="rId2"/>
    <p:sldId id="260" r:id="rId3"/>
    <p:sldId id="261" r:id="rId4"/>
    <p:sldId id="288" r:id="rId5"/>
    <p:sldId id="286" r:id="rId6"/>
    <p:sldId id="287" r:id="rId7"/>
    <p:sldId id="266" r:id="rId8"/>
    <p:sldId id="267" r:id="rId9"/>
    <p:sldId id="268" r:id="rId10"/>
    <p:sldId id="269" r:id="rId11"/>
    <p:sldId id="270" r:id="rId12"/>
    <p:sldId id="271" r:id="rId13"/>
    <p:sldId id="272" r:id="rId14"/>
    <p:sldId id="273" r:id="rId15"/>
    <p:sldId id="274" r:id="rId16"/>
    <p:sldId id="275" r:id="rId17"/>
    <p:sldId id="276" r:id="rId18"/>
    <p:sldId id="277" r:id="rId19"/>
    <p:sldId id="278" r:id="rId20"/>
    <p:sldId id="279" r:id="rId21"/>
    <p:sldId id="280" r:id="rId22"/>
    <p:sldId id="281" r:id="rId23"/>
    <p:sldId id="282" r:id="rId24"/>
    <p:sldId id="285"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7588A"/>
    <a:srgbClr val="4A2364"/>
    <a:srgbClr val="FED102"/>
    <a:srgbClr val="31154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9" d="100"/>
          <a:sy n="89" d="100"/>
        </p:scale>
        <p:origin x="46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374768-122F-4C43-8312-8A1817AAA244}" type="datetimeFigureOut">
              <a:rPr lang="en-US" smtClean="0"/>
              <a:t>11/2/2024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983E8B2-BEA0-400D-B34B-C30010AE33B2}" type="slidenum">
              <a:rPr lang="en-US" smtClean="0"/>
              <a:t>‹#›</a:t>
            </a:fld>
            <a:endParaRPr lang="en-US"/>
          </a:p>
        </p:txBody>
      </p:sp>
    </p:spTree>
    <p:extLst>
      <p:ext uri="{BB962C8B-B14F-4D97-AF65-F5344CB8AC3E}">
        <p14:creationId xmlns:p14="http://schemas.microsoft.com/office/powerpoint/2010/main" val="30038379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1625078B-E772-4BDF-BF4E-4240967357E2}" type="datetimeFigureOut">
              <a:rPr lang="en-US" smtClean="0"/>
              <a:t>11/2/2024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F283BF-20C2-4DDA-86F3-B4B46C4B3648}" type="slidenum">
              <a:rPr lang="en-US" smtClean="0"/>
              <a:t>‹#›</a:t>
            </a:fld>
            <a:endParaRPr lang="en-US"/>
          </a:p>
        </p:txBody>
      </p:sp>
    </p:spTree>
    <p:extLst>
      <p:ext uri="{BB962C8B-B14F-4D97-AF65-F5344CB8AC3E}">
        <p14:creationId xmlns:p14="http://schemas.microsoft.com/office/powerpoint/2010/main" val="37384313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625078B-E772-4BDF-BF4E-4240967357E2}" type="datetimeFigureOut">
              <a:rPr lang="en-US" smtClean="0"/>
              <a:t>11/2/2024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F283BF-20C2-4DDA-86F3-B4B46C4B3648}" type="slidenum">
              <a:rPr lang="en-US" smtClean="0"/>
              <a:t>‹#›</a:t>
            </a:fld>
            <a:endParaRPr lang="en-US"/>
          </a:p>
        </p:txBody>
      </p:sp>
    </p:spTree>
    <p:extLst>
      <p:ext uri="{BB962C8B-B14F-4D97-AF65-F5344CB8AC3E}">
        <p14:creationId xmlns:p14="http://schemas.microsoft.com/office/powerpoint/2010/main" val="31256535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625078B-E772-4BDF-BF4E-4240967357E2}" type="datetimeFigureOut">
              <a:rPr lang="en-US" smtClean="0"/>
              <a:t>11/2/2024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F283BF-20C2-4DDA-86F3-B4B46C4B3648}" type="slidenum">
              <a:rPr lang="en-US" smtClean="0"/>
              <a:t>‹#›</a:t>
            </a:fld>
            <a:endParaRPr lang="en-US"/>
          </a:p>
        </p:txBody>
      </p:sp>
    </p:spTree>
    <p:extLst>
      <p:ext uri="{BB962C8B-B14F-4D97-AF65-F5344CB8AC3E}">
        <p14:creationId xmlns:p14="http://schemas.microsoft.com/office/powerpoint/2010/main" val="31895018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625078B-E772-4BDF-BF4E-4240967357E2}" type="datetimeFigureOut">
              <a:rPr lang="en-US" smtClean="0"/>
              <a:t>11/2/2024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F283BF-20C2-4DDA-86F3-B4B46C4B3648}" type="slidenum">
              <a:rPr lang="en-US" smtClean="0"/>
              <a:t>‹#›</a:t>
            </a:fld>
            <a:endParaRPr lang="en-US"/>
          </a:p>
        </p:txBody>
      </p:sp>
    </p:spTree>
    <p:extLst>
      <p:ext uri="{BB962C8B-B14F-4D97-AF65-F5344CB8AC3E}">
        <p14:creationId xmlns:p14="http://schemas.microsoft.com/office/powerpoint/2010/main" val="21049214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625078B-E772-4BDF-BF4E-4240967357E2}" type="datetimeFigureOut">
              <a:rPr lang="en-US" smtClean="0"/>
              <a:t>11/2/2024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F283BF-20C2-4DDA-86F3-B4B46C4B3648}" type="slidenum">
              <a:rPr lang="en-US" smtClean="0"/>
              <a:t>‹#›</a:t>
            </a:fld>
            <a:endParaRPr lang="en-US"/>
          </a:p>
        </p:txBody>
      </p:sp>
    </p:spTree>
    <p:extLst>
      <p:ext uri="{BB962C8B-B14F-4D97-AF65-F5344CB8AC3E}">
        <p14:creationId xmlns:p14="http://schemas.microsoft.com/office/powerpoint/2010/main" val="5162429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625078B-E772-4BDF-BF4E-4240967357E2}" type="datetimeFigureOut">
              <a:rPr lang="en-US" smtClean="0"/>
              <a:t>11/2/2024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F283BF-20C2-4DDA-86F3-B4B46C4B3648}" type="slidenum">
              <a:rPr lang="en-US" smtClean="0"/>
              <a:t>‹#›</a:t>
            </a:fld>
            <a:endParaRPr lang="en-US"/>
          </a:p>
        </p:txBody>
      </p:sp>
    </p:spTree>
    <p:extLst>
      <p:ext uri="{BB962C8B-B14F-4D97-AF65-F5344CB8AC3E}">
        <p14:creationId xmlns:p14="http://schemas.microsoft.com/office/powerpoint/2010/main" val="54069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625078B-E772-4BDF-BF4E-4240967357E2}" type="datetimeFigureOut">
              <a:rPr lang="en-US" smtClean="0"/>
              <a:t>11/2/2024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1F283BF-20C2-4DDA-86F3-B4B46C4B3648}" type="slidenum">
              <a:rPr lang="en-US" smtClean="0"/>
              <a:t>‹#›</a:t>
            </a:fld>
            <a:endParaRPr lang="en-US"/>
          </a:p>
        </p:txBody>
      </p:sp>
    </p:spTree>
    <p:extLst>
      <p:ext uri="{BB962C8B-B14F-4D97-AF65-F5344CB8AC3E}">
        <p14:creationId xmlns:p14="http://schemas.microsoft.com/office/powerpoint/2010/main" val="24631246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625078B-E772-4BDF-BF4E-4240967357E2}" type="datetimeFigureOut">
              <a:rPr lang="en-US" smtClean="0"/>
              <a:t>11/2/2024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1F283BF-20C2-4DDA-86F3-B4B46C4B3648}" type="slidenum">
              <a:rPr lang="en-US" smtClean="0"/>
              <a:t>‹#›</a:t>
            </a:fld>
            <a:endParaRPr lang="en-US"/>
          </a:p>
        </p:txBody>
      </p:sp>
    </p:spTree>
    <p:extLst>
      <p:ext uri="{BB962C8B-B14F-4D97-AF65-F5344CB8AC3E}">
        <p14:creationId xmlns:p14="http://schemas.microsoft.com/office/powerpoint/2010/main" val="26423660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25078B-E772-4BDF-BF4E-4240967357E2}" type="datetimeFigureOut">
              <a:rPr lang="en-US" smtClean="0"/>
              <a:t>11/2/2024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1F283BF-20C2-4DDA-86F3-B4B46C4B3648}" type="slidenum">
              <a:rPr lang="en-US" smtClean="0"/>
              <a:t>‹#›</a:t>
            </a:fld>
            <a:endParaRPr lang="en-US"/>
          </a:p>
        </p:txBody>
      </p:sp>
    </p:spTree>
    <p:extLst>
      <p:ext uri="{BB962C8B-B14F-4D97-AF65-F5344CB8AC3E}">
        <p14:creationId xmlns:p14="http://schemas.microsoft.com/office/powerpoint/2010/main" val="35546876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625078B-E772-4BDF-BF4E-4240967357E2}" type="datetimeFigureOut">
              <a:rPr lang="en-US" smtClean="0"/>
              <a:t>11/2/2024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F283BF-20C2-4DDA-86F3-B4B46C4B3648}" type="slidenum">
              <a:rPr lang="en-US" smtClean="0"/>
              <a:t>‹#›</a:t>
            </a:fld>
            <a:endParaRPr lang="en-US"/>
          </a:p>
        </p:txBody>
      </p:sp>
    </p:spTree>
    <p:extLst>
      <p:ext uri="{BB962C8B-B14F-4D97-AF65-F5344CB8AC3E}">
        <p14:creationId xmlns:p14="http://schemas.microsoft.com/office/powerpoint/2010/main" val="15208203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625078B-E772-4BDF-BF4E-4240967357E2}" type="datetimeFigureOut">
              <a:rPr lang="en-US" smtClean="0"/>
              <a:t>11/2/2024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F283BF-20C2-4DDA-86F3-B4B46C4B3648}" type="slidenum">
              <a:rPr lang="en-US" smtClean="0"/>
              <a:t>‹#›</a:t>
            </a:fld>
            <a:endParaRPr lang="en-US"/>
          </a:p>
        </p:txBody>
      </p:sp>
    </p:spTree>
    <p:extLst>
      <p:ext uri="{BB962C8B-B14F-4D97-AF65-F5344CB8AC3E}">
        <p14:creationId xmlns:p14="http://schemas.microsoft.com/office/powerpoint/2010/main" val="1226325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25078B-E772-4BDF-BF4E-4240967357E2}" type="datetimeFigureOut">
              <a:rPr lang="en-US" smtClean="0"/>
              <a:t>11/2/2024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F283BF-20C2-4DDA-86F3-B4B46C4B3648}" type="slidenum">
              <a:rPr lang="en-US" smtClean="0"/>
              <a:t>‹#›</a:t>
            </a:fld>
            <a:endParaRPr lang="en-US"/>
          </a:p>
        </p:txBody>
      </p:sp>
    </p:spTree>
    <p:extLst>
      <p:ext uri="{BB962C8B-B14F-4D97-AF65-F5344CB8AC3E}">
        <p14:creationId xmlns:p14="http://schemas.microsoft.com/office/powerpoint/2010/main" val="11910381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1.png"/><Relationship Id="rId1" Type="http://schemas.openxmlformats.org/officeDocument/2006/relationships/slideLayout" Target="../slideLayouts/slideLayout2.xml"/><Relationship Id="rId4" Type="http://schemas.openxmlformats.org/officeDocument/2006/relationships/image" Target="../media/image3.bin"/></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2.jpg"/><Relationship Id="rId1" Type="http://schemas.openxmlformats.org/officeDocument/2006/relationships/slideLayout" Target="../slideLayouts/slideLayout2.xml"/><Relationship Id="rId4" Type="http://schemas.openxmlformats.org/officeDocument/2006/relationships/image" Target="../media/image3.bin"/></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3.png"/><Relationship Id="rId1" Type="http://schemas.openxmlformats.org/officeDocument/2006/relationships/slideLayout" Target="../slideLayouts/slideLayout2.xml"/><Relationship Id="rId4" Type="http://schemas.openxmlformats.org/officeDocument/2006/relationships/image" Target="../media/image3.bin"/></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4.jpeg"/><Relationship Id="rId1" Type="http://schemas.openxmlformats.org/officeDocument/2006/relationships/slideLayout" Target="../slideLayouts/slideLayout2.xml"/><Relationship Id="rId4" Type="http://schemas.openxmlformats.org/officeDocument/2006/relationships/image" Target="../media/image3.bin"/></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5.png"/><Relationship Id="rId1" Type="http://schemas.openxmlformats.org/officeDocument/2006/relationships/slideLayout" Target="../slideLayouts/slideLayout2.xml"/><Relationship Id="rId4" Type="http://schemas.openxmlformats.org/officeDocument/2006/relationships/image" Target="../media/image3.bin"/></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6.jpg"/><Relationship Id="rId1" Type="http://schemas.openxmlformats.org/officeDocument/2006/relationships/slideLayout" Target="../slideLayouts/slideLayout2.xml"/><Relationship Id="rId4" Type="http://schemas.openxmlformats.org/officeDocument/2006/relationships/image" Target="../media/image3.bin"/></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7.jpg"/><Relationship Id="rId1" Type="http://schemas.openxmlformats.org/officeDocument/2006/relationships/slideLayout" Target="../slideLayouts/slideLayout2.xml"/><Relationship Id="rId4" Type="http://schemas.openxmlformats.org/officeDocument/2006/relationships/image" Target="../media/image3.bin"/></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8.jpg"/><Relationship Id="rId1" Type="http://schemas.openxmlformats.org/officeDocument/2006/relationships/slideLayout" Target="../slideLayouts/slideLayout2.xml"/><Relationship Id="rId4" Type="http://schemas.openxmlformats.org/officeDocument/2006/relationships/image" Target="../media/image3.bin"/></Relationships>
</file>

<file path=ppt/slides/_rels/slide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9.jpg"/><Relationship Id="rId1" Type="http://schemas.openxmlformats.org/officeDocument/2006/relationships/slideLayout" Target="../slideLayouts/slideLayout2.xml"/><Relationship Id="rId4" Type="http://schemas.openxmlformats.org/officeDocument/2006/relationships/image" Target="../media/image3.bin"/></Relationships>
</file>

<file path=ppt/slides/_rels/slide19.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2.xml"/><Relationship Id="rId5" Type="http://schemas.openxmlformats.org/officeDocument/2006/relationships/image" Target="../media/image3.bin"/><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2.png"/><Relationship Id="rId1" Type="http://schemas.openxmlformats.org/officeDocument/2006/relationships/slideLayout" Target="../slideLayouts/slideLayout2.xml"/><Relationship Id="rId4" Type="http://schemas.openxmlformats.org/officeDocument/2006/relationships/image" Target="../media/image3.bin"/></Relationships>
</file>

<file path=ppt/slides/_rels/slide21.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png"/><Relationship Id="rId1" Type="http://schemas.openxmlformats.org/officeDocument/2006/relationships/slideLayout" Target="../slideLayouts/slideLayout2.xml"/><Relationship Id="rId5" Type="http://schemas.openxmlformats.org/officeDocument/2006/relationships/image" Target="../media/image3.bin"/><Relationship Id="rId4" Type="http://schemas.openxmlformats.org/officeDocument/2006/relationships/image" Target="../media/image7.png"/></Relationships>
</file>

<file path=ppt/slides/_rels/slide2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5.jpg"/><Relationship Id="rId1" Type="http://schemas.openxmlformats.org/officeDocument/2006/relationships/slideLayout" Target="../slideLayouts/slideLayout2.xml"/><Relationship Id="rId4" Type="http://schemas.openxmlformats.org/officeDocument/2006/relationships/image" Target="../media/image3.bin"/></Relationships>
</file>

<file path=ppt/slides/_rels/slide2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6.png"/><Relationship Id="rId1" Type="http://schemas.openxmlformats.org/officeDocument/2006/relationships/slideLayout" Target="../slideLayouts/slideLayout2.xml"/><Relationship Id="rId4" Type="http://schemas.openxmlformats.org/officeDocument/2006/relationships/image" Target="../media/image3.bin"/></Relationships>
</file>

<file path=ppt/slides/_rels/slide24.xml.rels><?xml version="1.0" encoding="UTF-8" standalone="yes"?>
<Relationships xmlns="http://schemas.openxmlformats.org/package/2006/relationships"><Relationship Id="rId3" Type="http://schemas.openxmlformats.org/officeDocument/2006/relationships/hyperlink" Target="mailto:Sharon@SolutionsMatterllc.com"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bin"/><Relationship Id="rId1" Type="http://schemas.openxmlformats.org/officeDocument/2006/relationships/slideLayout" Target="../slideLayouts/slideLayout2.xml"/><Relationship Id="rId4" Type="http://schemas.openxmlformats.org/officeDocument/2006/relationships/image" Target="../media/image5.svg"/></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3.bin"/></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3.bin"/></Relationships>
</file>

<file path=ppt/slides/_rels/slide8.xml.rels><?xml version="1.0" encoding="UTF-8" standalone="yes"?>
<Relationships xmlns="http://schemas.openxmlformats.org/package/2006/relationships"><Relationship Id="rId3" Type="http://schemas.openxmlformats.org/officeDocument/2006/relationships/image" Target="../media/image3.bin"/><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0.png"/><Relationship Id="rId1" Type="http://schemas.openxmlformats.org/officeDocument/2006/relationships/slideLayout" Target="../slideLayouts/slideLayout2.xml"/><Relationship Id="rId4" Type="http://schemas.openxmlformats.org/officeDocument/2006/relationships/image" Target="../media/image3.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Freeform 19"/>
          <p:cNvSpPr/>
          <p:nvPr/>
        </p:nvSpPr>
        <p:spPr>
          <a:xfrm rot="5400000">
            <a:off x="2472145" y="-506584"/>
            <a:ext cx="4892438" cy="9836730"/>
          </a:xfrm>
          <a:custGeom>
            <a:avLst/>
            <a:gdLst>
              <a:gd name="connsiteX0" fmla="*/ 0 w 4892438"/>
              <a:gd name="connsiteY0" fmla="*/ 9836730 h 9836730"/>
              <a:gd name="connsiteX1" fmla="*/ 0 w 4892438"/>
              <a:gd name="connsiteY1" fmla="*/ 2622570 h 9836730"/>
              <a:gd name="connsiteX2" fmla="*/ 2622570 w 4892438"/>
              <a:gd name="connsiteY2" fmla="*/ 0 h 9836730"/>
              <a:gd name="connsiteX3" fmla="*/ 4797246 w 4892438"/>
              <a:gd name="connsiteY3" fmla="*/ 1156266 h 9836730"/>
              <a:gd name="connsiteX4" fmla="*/ 4892438 w 4892438"/>
              <a:gd name="connsiteY4" fmla="*/ 1312957 h 9836730"/>
              <a:gd name="connsiteX5" fmla="*/ 4892438 w 4892438"/>
              <a:gd name="connsiteY5" fmla="*/ 9836730 h 98367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892438" h="9836730">
                <a:moveTo>
                  <a:pt x="0" y="9836730"/>
                </a:moveTo>
                <a:lnTo>
                  <a:pt x="0" y="2622570"/>
                </a:lnTo>
                <a:cubicBezTo>
                  <a:pt x="0" y="1174165"/>
                  <a:pt x="1174165" y="0"/>
                  <a:pt x="2622570" y="0"/>
                </a:cubicBezTo>
                <a:cubicBezTo>
                  <a:pt x="3527823" y="0"/>
                  <a:pt x="4325951" y="458658"/>
                  <a:pt x="4797246" y="1156266"/>
                </a:cubicBezTo>
                <a:lnTo>
                  <a:pt x="4892438" y="1312957"/>
                </a:lnTo>
                <a:lnTo>
                  <a:pt x="4892438" y="9836730"/>
                </a:lnTo>
                <a:close/>
              </a:path>
            </a:pathLst>
          </a:custGeom>
          <a:gradFill flip="none" rotWithShape="1">
            <a:gsLst>
              <a:gs pos="16000">
                <a:srgbClr val="311546"/>
              </a:gs>
              <a:gs pos="97345">
                <a:srgbClr val="77588A"/>
              </a:gs>
              <a:gs pos="70000">
                <a:srgbClr val="4A2364"/>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16"/>
          <p:cNvSpPr/>
          <p:nvPr/>
        </p:nvSpPr>
        <p:spPr>
          <a:xfrm rot="1798158">
            <a:off x="8383065" y="-609869"/>
            <a:ext cx="4420159" cy="4044069"/>
          </a:xfrm>
          <a:custGeom>
            <a:avLst/>
            <a:gdLst>
              <a:gd name="connsiteX0" fmla="*/ 0 w 4420159"/>
              <a:gd name="connsiteY0" fmla="*/ 1666323 h 4044069"/>
              <a:gd name="connsiteX1" fmla="*/ 2889730 w 4420159"/>
              <a:gd name="connsiteY1" fmla="*/ 0 h 4044069"/>
              <a:gd name="connsiteX2" fmla="*/ 4420159 w 4420159"/>
              <a:gd name="connsiteY2" fmla="*/ 2654063 h 4044069"/>
              <a:gd name="connsiteX3" fmla="*/ 4331642 w 4420159"/>
              <a:gd name="connsiteY3" fmla="*/ 2837813 h 4044069"/>
              <a:gd name="connsiteX4" fmla="*/ 2304916 w 4420159"/>
              <a:gd name="connsiteY4" fmla="*/ 4044069 h 4044069"/>
              <a:gd name="connsiteX5" fmla="*/ 2304917 w 4420159"/>
              <a:gd name="connsiteY5" fmla="*/ 4044068 h 4044069"/>
              <a:gd name="connsiteX6" fmla="*/ 0 w 4420159"/>
              <a:gd name="connsiteY6" fmla="*/ 1739151 h 40440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20159" h="4044069">
                <a:moveTo>
                  <a:pt x="0" y="1666323"/>
                </a:moveTo>
                <a:lnTo>
                  <a:pt x="2889730" y="0"/>
                </a:lnTo>
                <a:lnTo>
                  <a:pt x="4420159" y="2654063"/>
                </a:lnTo>
                <a:lnTo>
                  <a:pt x="4331642" y="2837813"/>
                </a:lnTo>
                <a:cubicBezTo>
                  <a:pt x="3941329" y="3556313"/>
                  <a:pt x="3180084" y="4044069"/>
                  <a:pt x="2304916" y="4044069"/>
                </a:cubicBezTo>
                <a:lnTo>
                  <a:pt x="2304917" y="4044068"/>
                </a:lnTo>
                <a:cubicBezTo>
                  <a:pt x="1031946" y="4044068"/>
                  <a:pt x="0" y="3012122"/>
                  <a:pt x="0" y="1739151"/>
                </a:cubicBezTo>
                <a:close/>
              </a:path>
            </a:pathLst>
          </a:custGeom>
          <a:gradFill>
            <a:gsLst>
              <a:gs pos="0">
                <a:srgbClr val="311546"/>
              </a:gs>
              <a:gs pos="97345">
                <a:srgbClr val="77588A"/>
              </a:gs>
              <a:gs pos="27000">
                <a:srgbClr val="4A2364"/>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E0129C7-C964-4CF3-72D9-0A982EB1E5AF}"/>
              </a:ext>
            </a:extLst>
          </p:cNvPr>
          <p:cNvSpPr txBox="1"/>
          <p:nvPr/>
        </p:nvSpPr>
        <p:spPr>
          <a:xfrm>
            <a:off x="517860" y="828272"/>
            <a:ext cx="5919659" cy="646331"/>
          </a:xfrm>
          <a:prstGeom prst="rect">
            <a:avLst/>
          </a:prstGeom>
          <a:noFill/>
        </p:spPr>
        <p:txBody>
          <a:bodyPr wrap="square" rtlCol="0">
            <a:spAutoFit/>
          </a:bodyPr>
          <a:lstStyle/>
          <a:p>
            <a:r>
              <a:rPr lang="en-US" sz="3600" b="1" dirty="0">
                <a:solidFill>
                  <a:srgbClr val="4A2364"/>
                </a:solidFill>
              </a:rPr>
              <a:t>Our Documented Success</a:t>
            </a:r>
          </a:p>
        </p:txBody>
      </p:sp>
      <p:sp>
        <p:nvSpPr>
          <p:cNvPr id="12" name="TextBox 11">
            <a:extLst>
              <a:ext uri="{FF2B5EF4-FFF2-40B4-BE49-F238E27FC236}">
                <a16:creationId xmlns:a16="http://schemas.microsoft.com/office/drawing/2014/main" id="{0A454A13-0B9B-DE3C-7694-E9DEFCBB753A}"/>
              </a:ext>
            </a:extLst>
          </p:cNvPr>
          <p:cNvSpPr txBox="1"/>
          <p:nvPr/>
        </p:nvSpPr>
        <p:spPr>
          <a:xfrm>
            <a:off x="522332" y="2743376"/>
            <a:ext cx="6748073" cy="1843518"/>
          </a:xfrm>
          <a:prstGeom prst="rect">
            <a:avLst/>
          </a:prstGeom>
          <a:noFill/>
        </p:spPr>
        <p:txBody>
          <a:bodyPr wrap="square" rtlCol="0">
            <a:spAutoFit/>
          </a:bodyPr>
          <a:lstStyle/>
          <a:p>
            <a:pPr algn="just">
              <a:lnSpc>
                <a:spcPct val="200000"/>
              </a:lnSpc>
            </a:pPr>
            <a:r>
              <a:rPr lang="en-US" sz="2000" b="1" dirty="0">
                <a:solidFill>
                  <a:schemeClr val="bg1"/>
                </a:solidFill>
                <a:latin typeface="Arial" panose="020B0604020202020204" pitchFamily="34" charset="0"/>
                <a:cs typeface="Arial" panose="020B0604020202020204" pitchFamily="34" charset="0"/>
              </a:rPr>
              <a:t>Solutions Matter </a:t>
            </a:r>
            <a:r>
              <a:rPr lang="en-US" sz="2000" dirty="0">
                <a:solidFill>
                  <a:schemeClr val="bg1"/>
                </a:solidFill>
                <a:latin typeface="Arial" panose="020B0604020202020204" pitchFamily="34" charset="0"/>
                <a:cs typeface="Arial" panose="020B0604020202020204" pitchFamily="34" charset="0"/>
              </a:rPr>
              <a:t>provides clients with effective strategies to grow revenue and provides them with practical tools to design effective systems to grow impact. </a:t>
            </a:r>
          </a:p>
        </p:txBody>
      </p:sp>
      <p:grpSp>
        <p:nvGrpSpPr>
          <p:cNvPr id="2" name="Group 1"/>
          <p:cNvGrpSpPr/>
          <p:nvPr/>
        </p:nvGrpSpPr>
        <p:grpSpPr>
          <a:xfrm>
            <a:off x="7876072" y="992337"/>
            <a:ext cx="3921322" cy="3922776"/>
            <a:chOff x="7876072" y="992337"/>
            <a:chExt cx="3921322" cy="3922776"/>
          </a:xfrm>
        </p:grpSpPr>
        <p:sp>
          <p:nvSpPr>
            <p:cNvPr id="7" name="Oval 6"/>
            <p:cNvSpPr/>
            <p:nvPr/>
          </p:nvSpPr>
          <p:spPr>
            <a:xfrm>
              <a:off x="7876072" y="992337"/>
              <a:ext cx="3921322" cy="392277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0" name="Group 9"/>
            <p:cNvGrpSpPr/>
            <p:nvPr/>
          </p:nvGrpSpPr>
          <p:grpSpPr>
            <a:xfrm>
              <a:off x="8053653" y="1170645"/>
              <a:ext cx="3566160" cy="3566160"/>
              <a:chOff x="7162555" y="1192056"/>
              <a:chExt cx="3566160" cy="3566160"/>
            </a:xfrm>
          </p:grpSpPr>
          <p:sp>
            <p:nvSpPr>
              <p:cNvPr id="11" name="Donut 10"/>
              <p:cNvSpPr/>
              <p:nvPr/>
            </p:nvSpPr>
            <p:spPr>
              <a:xfrm>
                <a:off x="7162555" y="1192056"/>
                <a:ext cx="3566160" cy="3566160"/>
              </a:xfrm>
              <a:prstGeom prst="donut">
                <a:avLst>
                  <a:gd name="adj" fmla="val 3431"/>
                </a:avLst>
              </a:prstGeom>
              <a:solidFill>
                <a:srgbClr val="77588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pic>
            <p:nvPicPr>
              <p:cNvPr id="13" name="Picture 12"/>
              <p:cNvPicPr>
                <a:picLocks noChangeAspect="1"/>
              </p:cNvPicPr>
              <p:nvPr/>
            </p:nvPicPr>
            <p:blipFill rotWithShape="1">
              <a:blip r:embed="rId2">
                <a:extLst>
                  <a:ext uri="{28A0092B-C50C-407E-A947-70E740481C1C}">
                    <a14:useLocalDpi xmlns:a14="http://schemas.microsoft.com/office/drawing/2010/main" val="0"/>
                  </a:ext>
                </a:extLst>
              </a:blip>
              <a:srcRect l="34711" t="22970" r="34710" b="23647"/>
              <a:stretch/>
            </p:blipFill>
            <p:spPr>
              <a:xfrm>
                <a:off x="7499624" y="1555180"/>
                <a:ext cx="2892022" cy="2839912"/>
              </a:xfrm>
              <a:prstGeom prst="ellipse">
                <a:avLst/>
              </a:prstGeom>
            </p:spPr>
          </p:pic>
        </p:grpSp>
      </p:grpSp>
    </p:spTree>
    <p:extLst>
      <p:ext uri="{BB962C8B-B14F-4D97-AF65-F5344CB8AC3E}">
        <p14:creationId xmlns:p14="http://schemas.microsoft.com/office/powerpoint/2010/main" val="32710699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flip="none" rotWithShape="1">
          <a:gsLst>
            <a:gs pos="885">
              <a:srgbClr val="311546"/>
            </a:gs>
            <a:gs pos="24000">
              <a:srgbClr val="4A2364"/>
            </a:gs>
            <a:gs pos="46000">
              <a:srgbClr val="77588A"/>
            </a:gs>
          </a:gsLst>
          <a:lin ang="13500000" scaled="1"/>
          <a:tileRect/>
        </a:gradFill>
        <a:effectLst/>
      </p:bgPr>
    </p:bg>
    <p:spTree>
      <p:nvGrpSpPr>
        <p:cNvPr id="1" name=""/>
        <p:cNvGrpSpPr/>
        <p:nvPr/>
      </p:nvGrpSpPr>
      <p:grpSpPr>
        <a:xfrm>
          <a:off x="0" y="0"/>
          <a:ext cx="0" cy="0"/>
          <a:chOff x="0" y="0"/>
          <a:chExt cx="0" cy="0"/>
        </a:xfrm>
      </p:grpSpPr>
      <p:sp>
        <p:nvSpPr>
          <p:cNvPr id="11" name="Freeform 10"/>
          <p:cNvSpPr/>
          <p:nvPr/>
        </p:nvSpPr>
        <p:spPr>
          <a:xfrm>
            <a:off x="0" y="0"/>
            <a:ext cx="10837029" cy="6858000"/>
          </a:xfrm>
          <a:custGeom>
            <a:avLst/>
            <a:gdLst>
              <a:gd name="connsiteX0" fmla="*/ 0 w 10837029"/>
              <a:gd name="connsiteY0" fmla="*/ 0 h 6858000"/>
              <a:gd name="connsiteX1" fmla="*/ 8027558 w 10837029"/>
              <a:gd name="connsiteY1" fmla="*/ 0 h 6858000"/>
              <a:gd name="connsiteX2" fmla="*/ 8044827 w 10837029"/>
              <a:gd name="connsiteY2" fmla="*/ 3084 h 6858000"/>
              <a:gd name="connsiteX3" fmla="*/ 10837029 w 10837029"/>
              <a:gd name="connsiteY3" fmla="*/ 3429000 h 6858000"/>
              <a:gd name="connsiteX4" fmla="*/ 8044827 w 10837029"/>
              <a:gd name="connsiteY4" fmla="*/ 6854916 h 6858000"/>
              <a:gd name="connsiteX5" fmla="*/ 8027559 w 10837029"/>
              <a:gd name="connsiteY5" fmla="*/ 6858000 h 6858000"/>
              <a:gd name="connsiteX6" fmla="*/ 0 w 1083702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837029" h="6858000">
                <a:moveTo>
                  <a:pt x="0" y="0"/>
                </a:moveTo>
                <a:lnTo>
                  <a:pt x="8027558" y="0"/>
                </a:lnTo>
                <a:lnTo>
                  <a:pt x="8044827" y="3084"/>
                </a:lnTo>
                <a:cubicBezTo>
                  <a:pt x="9638334" y="329163"/>
                  <a:pt x="10837029" y="1739096"/>
                  <a:pt x="10837029" y="3429000"/>
                </a:cubicBezTo>
                <a:cubicBezTo>
                  <a:pt x="10837029" y="5118904"/>
                  <a:pt x="9638334" y="6528838"/>
                  <a:pt x="8044827" y="6854916"/>
                </a:cubicBezTo>
                <a:lnTo>
                  <a:pt x="8027559"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Oval 4"/>
          <p:cNvSpPr/>
          <p:nvPr/>
        </p:nvSpPr>
        <p:spPr>
          <a:xfrm>
            <a:off x="8111601" y="1264186"/>
            <a:ext cx="3921322" cy="3922776"/>
          </a:xfrm>
          <a:prstGeom prst="ellipse">
            <a:avLst/>
          </a:prstGeom>
          <a:solidFill>
            <a:schemeClr val="bg1"/>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itle 1">
            <a:extLst>
              <a:ext uri="{FF2B5EF4-FFF2-40B4-BE49-F238E27FC236}">
                <a16:creationId xmlns:a16="http://schemas.microsoft.com/office/drawing/2014/main" id="{EE88B003-3B9E-DA0E-D163-B76FF9D17748}"/>
              </a:ext>
            </a:extLst>
          </p:cNvPr>
          <p:cNvSpPr>
            <a:spLocks noGrp="1"/>
          </p:cNvSpPr>
          <p:nvPr>
            <p:ph type="title"/>
          </p:nvPr>
        </p:nvSpPr>
        <p:spPr>
          <a:xfrm>
            <a:off x="324692" y="592433"/>
            <a:ext cx="7786908" cy="2742438"/>
          </a:xfrm>
        </p:spPr>
        <p:txBody>
          <a:bodyPr vert="horz" lIns="91440" tIns="45720" rIns="91440" bIns="45720" rtlCol="0" anchor="t">
            <a:noAutofit/>
          </a:bodyPr>
          <a:lstStyle/>
          <a:p>
            <a:pPr fontAlgn="base"/>
            <a:r>
              <a:rPr lang="en-US" sz="2200" b="1" dirty="0">
                <a:solidFill>
                  <a:srgbClr val="4A2364"/>
                </a:solidFill>
                <a:latin typeface="Arial" panose="020B0604020202020204" pitchFamily="34" charset="0"/>
                <a:cs typeface="Arial" panose="020B0604020202020204" pitchFamily="34" charset="0"/>
              </a:rPr>
              <a:t>United Methodist Homes of New Jersey Foundation-Neptune, NJ </a:t>
            </a:r>
            <a:r>
              <a:rPr lang="en-US" sz="2200" u="sng" dirty="0">
                <a:solidFill>
                  <a:srgbClr val="4A2364"/>
                </a:solidFill>
                <a:latin typeface="Arial" panose="020B0604020202020204" pitchFamily="34" charset="0"/>
                <a:cs typeface="Arial" panose="020B0604020202020204" pitchFamily="34" charset="0"/>
              </a:rPr>
              <a:t>2012 – 2016</a:t>
            </a:r>
            <a:br>
              <a:rPr lang="en-US" sz="2200" u="sng" dirty="0">
                <a:solidFill>
                  <a:srgbClr val="4A2364"/>
                </a:solidFill>
                <a:latin typeface="Arial" panose="020B0604020202020204" pitchFamily="34" charset="0"/>
                <a:cs typeface="Arial" panose="020B0604020202020204" pitchFamily="34" charset="0"/>
              </a:rPr>
            </a:br>
            <a:br>
              <a:rPr lang="en-US" sz="2200" dirty="0">
                <a:solidFill>
                  <a:srgbClr val="4A2364"/>
                </a:solidFill>
                <a:latin typeface="Arial" panose="020B0604020202020204" pitchFamily="34" charset="0"/>
                <a:cs typeface="Arial" panose="020B0604020202020204" pitchFamily="34" charset="0"/>
              </a:rPr>
            </a:br>
            <a:r>
              <a:rPr lang="en-US" sz="2200" b="1" dirty="0">
                <a:solidFill>
                  <a:srgbClr val="4A2364"/>
                </a:solidFill>
                <a:latin typeface="Arial" panose="020B0604020202020204" pitchFamily="34" charset="0"/>
                <a:cs typeface="Arial" panose="020B0604020202020204" pitchFamily="34" charset="0"/>
              </a:rPr>
              <a:t>ABOUT: </a:t>
            </a:r>
            <a:br>
              <a:rPr lang="en-US" sz="2200" b="1" dirty="0">
                <a:solidFill>
                  <a:srgbClr val="4A2364"/>
                </a:solidFill>
                <a:latin typeface="Arial" panose="020B0604020202020204" pitchFamily="34" charset="0"/>
                <a:cs typeface="Arial" panose="020B0604020202020204" pitchFamily="34" charset="0"/>
              </a:rPr>
            </a:br>
            <a:r>
              <a:rPr lang="en-US" sz="2000" i="1" dirty="0">
                <a:solidFill>
                  <a:srgbClr val="4A2364"/>
                </a:solidFill>
                <a:latin typeface="Arial" panose="020B0604020202020204" pitchFamily="34" charset="0"/>
                <a:cs typeface="Arial" panose="020B0604020202020204" pitchFamily="34" charset="0"/>
              </a:rPr>
              <a:t>The United Methodist Communities Foundation, established in 1985, supports the missional focus of the communities and acts as an independent entity, enhancing the mission, philosophy, and ministry of the organization. </a:t>
            </a:r>
            <a:br>
              <a:rPr lang="en-US" sz="2000" i="1" dirty="0">
                <a:solidFill>
                  <a:srgbClr val="4A2364"/>
                </a:solidFill>
                <a:latin typeface="Arial" panose="020B0604020202020204" pitchFamily="34" charset="0"/>
                <a:cs typeface="Arial" panose="020B0604020202020204" pitchFamily="34" charset="0"/>
              </a:rPr>
            </a:br>
            <a:br>
              <a:rPr lang="en-US" sz="2200" i="1" dirty="0">
                <a:solidFill>
                  <a:srgbClr val="4A2364"/>
                </a:solidFill>
                <a:latin typeface="Arial" panose="020B0604020202020204" pitchFamily="34" charset="0"/>
                <a:cs typeface="Arial" panose="020B0604020202020204" pitchFamily="34" charset="0"/>
              </a:rPr>
            </a:br>
            <a:br>
              <a:rPr lang="en-US" sz="2200" b="1" i="1" dirty="0">
                <a:solidFill>
                  <a:srgbClr val="4A2364"/>
                </a:solidFill>
                <a:latin typeface="Arial" panose="020B0604020202020204" pitchFamily="34" charset="0"/>
                <a:cs typeface="Arial" panose="020B0604020202020204" pitchFamily="34" charset="0"/>
              </a:rPr>
            </a:br>
            <a:br>
              <a:rPr lang="en-US" sz="2200" b="1" dirty="0">
                <a:solidFill>
                  <a:srgbClr val="4A2364"/>
                </a:solidFill>
                <a:latin typeface="Arial" panose="020B0604020202020204" pitchFamily="34" charset="0"/>
                <a:cs typeface="Arial" panose="020B0604020202020204" pitchFamily="34" charset="0"/>
              </a:rPr>
            </a:br>
            <a:br>
              <a:rPr lang="en-US" sz="2200" b="1" dirty="0">
                <a:solidFill>
                  <a:srgbClr val="4A2364"/>
                </a:solidFill>
                <a:latin typeface="Arial" panose="020B0604020202020204" pitchFamily="34" charset="0"/>
                <a:cs typeface="Arial" panose="020B0604020202020204" pitchFamily="34" charset="0"/>
              </a:rPr>
            </a:br>
            <a:endParaRPr lang="en-US" sz="2200" b="1" dirty="0">
              <a:solidFill>
                <a:srgbClr val="4A2364"/>
              </a:solidFill>
              <a:latin typeface="Arial" panose="020B0604020202020204" pitchFamily="34" charset="0"/>
              <a:cs typeface="Arial" panose="020B0604020202020204" pitchFamily="34" charset="0"/>
            </a:endParaRPr>
          </a:p>
        </p:txBody>
      </p:sp>
      <p:pic>
        <p:nvPicPr>
          <p:cNvPr id="10" name="Picture 9">
            <a:extLst>
              <a:ext uri="{FF2B5EF4-FFF2-40B4-BE49-F238E27FC236}">
                <a16:creationId xmlns:a16="http://schemas.microsoft.com/office/drawing/2014/main" id="{D5682A0B-10AC-28F1-71DB-D993E067178C}"/>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8260663" y="2670017"/>
            <a:ext cx="3623197" cy="1111113"/>
          </a:xfrm>
          <a:prstGeom prst="rect">
            <a:avLst/>
          </a:prstGeom>
        </p:spPr>
      </p:pic>
      <p:grpSp>
        <p:nvGrpSpPr>
          <p:cNvPr id="12" name="Group 11"/>
          <p:cNvGrpSpPr/>
          <p:nvPr/>
        </p:nvGrpSpPr>
        <p:grpSpPr>
          <a:xfrm>
            <a:off x="8279253" y="5349131"/>
            <a:ext cx="3586019" cy="646331"/>
            <a:chOff x="4859268" y="2917368"/>
            <a:chExt cx="3586019" cy="646331"/>
          </a:xfrm>
        </p:grpSpPr>
        <p:sp>
          <p:nvSpPr>
            <p:cNvPr id="17" name="Rounded Rectangle 16"/>
            <p:cNvSpPr/>
            <p:nvPr/>
          </p:nvSpPr>
          <p:spPr>
            <a:xfrm>
              <a:off x="4883826" y="2917368"/>
              <a:ext cx="3526291" cy="646331"/>
            </a:xfrm>
            <a:prstGeom prst="roundRect">
              <a:avLst>
                <a:gd name="adj" fmla="val 50000"/>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extBox 17">
              <a:extLst>
                <a:ext uri="{FF2B5EF4-FFF2-40B4-BE49-F238E27FC236}">
                  <a16:creationId xmlns:a16="http://schemas.microsoft.com/office/drawing/2014/main" id="{693AC53E-DEFB-541B-3949-1D5DE666899D}"/>
                </a:ext>
              </a:extLst>
            </p:cNvPr>
            <p:cNvSpPr txBox="1"/>
            <p:nvPr/>
          </p:nvSpPr>
          <p:spPr>
            <a:xfrm>
              <a:off x="4859268" y="2917368"/>
              <a:ext cx="3586019" cy="646331"/>
            </a:xfrm>
            <a:prstGeom prst="rect">
              <a:avLst/>
            </a:prstGeom>
            <a:noFill/>
          </p:spPr>
          <p:txBody>
            <a:bodyPr wrap="square" rtlCol="0">
              <a:spAutoFit/>
            </a:bodyPr>
            <a:lstStyle/>
            <a:p>
              <a:pPr algn="ctr"/>
              <a:r>
                <a:rPr lang="en-US" b="1" i="1" dirty="0">
                  <a:solidFill>
                    <a:srgbClr val="311546"/>
                  </a:solidFill>
                  <a:latin typeface="Arial" panose="020B0604020202020204" pitchFamily="34" charset="0"/>
                  <a:cs typeface="Arial" panose="020B0604020202020204" pitchFamily="34" charset="0"/>
                </a:rPr>
                <a:t>Raised $3 million in corporate </a:t>
              </a:r>
            </a:p>
            <a:p>
              <a:pPr algn="ctr"/>
              <a:r>
                <a:rPr lang="en-US" b="1" i="1" dirty="0">
                  <a:solidFill>
                    <a:srgbClr val="311546"/>
                  </a:solidFill>
                  <a:latin typeface="Arial" panose="020B0604020202020204" pitchFamily="34" charset="0"/>
                  <a:cs typeface="Arial" panose="020B0604020202020204" pitchFamily="34" charset="0"/>
                </a:rPr>
                <a:t>strategic partnerships. </a:t>
              </a:r>
            </a:p>
          </p:txBody>
        </p:sp>
      </p:grpSp>
      <p:sp>
        <p:nvSpPr>
          <p:cNvPr id="9" name="TextBox 8"/>
          <p:cNvSpPr txBox="1"/>
          <p:nvPr/>
        </p:nvSpPr>
        <p:spPr>
          <a:xfrm>
            <a:off x="288406" y="3441680"/>
            <a:ext cx="7524335" cy="3508653"/>
          </a:xfrm>
          <a:prstGeom prst="rect">
            <a:avLst/>
          </a:prstGeom>
          <a:noFill/>
        </p:spPr>
        <p:txBody>
          <a:bodyPr wrap="square" rtlCol="0">
            <a:spAutoFit/>
          </a:bodyPr>
          <a:lstStyle/>
          <a:p>
            <a:r>
              <a:rPr lang="en-US" sz="2200" b="1" dirty="0">
                <a:solidFill>
                  <a:srgbClr val="4A2364"/>
                </a:solidFill>
                <a:latin typeface="Arial" panose="020B0604020202020204" pitchFamily="34" charset="0"/>
                <a:cs typeface="Arial" panose="020B0604020202020204" pitchFamily="34" charset="0"/>
              </a:rPr>
              <a:t>ROLE:  Executive Vice President of Philanthropy</a:t>
            </a:r>
          </a:p>
          <a:p>
            <a:pPr marL="342900" indent="-342900">
              <a:buBlip>
                <a:blip r:embed="rId3"/>
              </a:buBlip>
            </a:pPr>
            <a:r>
              <a:rPr lang="en-US" sz="2000" dirty="0">
                <a:solidFill>
                  <a:srgbClr val="4A2364"/>
                </a:solidFill>
                <a:latin typeface="Arial" panose="020B0604020202020204" pitchFamily="34" charset="0"/>
                <a:cs typeface="Arial" panose="020B0604020202020204" pitchFamily="34" charset="0"/>
              </a:rPr>
              <a:t>Provided strategic direction to create a successful fundraising and grant-making program. </a:t>
            </a:r>
          </a:p>
          <a:p>
            <a:pPr marL="342900" indent="-342900">
              <a:buBlip>
                <a:blip r:embed="rId3"/>
              </a:buBlip>
            </a:pPr>
            <a:r>
              <a:rPr lang="en-US" sz="2000" dirty="0">
                <a:solidFill>
                  <a:srgbClr val="4A2364"/>
                </a:solidFill>
                <a:latin typeface="Arial" panose="020B0604020202020204" pitchFamily="34" charset="0"/>
                <a:cs typeface="Arial" panose="020B0604020202020204" pitchFamily="34" charset="0"/>
              </a:rPr>
              <a:t>Served as the organizational resource for grant-making and fundraising efforts, including program design, event conceptualization, and sponsorship. </a:t>
            </a:r>
          </a:p>
          <a:p>
            <a:pPr marL="342900" indent="-342900">
              <a:buBlip>
                <a:blip r:embed="rId3"/>
              </a:buBlip>
            </a:pPr>
            <a:r>
              <a:rPr lang="en-US" sz="2000" dirty="0">
                <a:solidFill>
                  <a:srgbClr val="4A2364"/>
                </a:solidFill>
                <a:latin typeface="Arial" panose="020B0604020202020204" pitchFamily="34" charset="0"/>
                <a:cs typeface="Arial" panose="020B0604020202020204" pitchFamily="34" charset="0"/>
              </a:rPr>
              <a:t> Provided budget oversite for the$19-million-dollar program and a $12 million investment portfolio. </a:t>
            </a:r>
          </a:p>
          <a:p>
            <a:endParaRPr lang="en-US" sz="2000" dirty="0">
              <a:solidFill>
                <a:srgbClr val="4A2364"/>
              </a:solidFill>
              <a:latin typeface="Arial" panose="020B0604020202020204" pitchFamily="34" charset="0"/>
              <a:cs typeface="Arial" panose="020B0604020202020204" pitchFamily="34" charset="0"/>
            </a:endParaRPr>
          </a:p>
          <a:p>
            <a:r>
              <a:rPr lang="en-US" sz="2200" b="1" i="1" dirty="0">
                <a:solidFill>
                  <a:srgbClr val="4A2364"/>
                </a:solidFill>
                <a:latin typeface="Arial" panose="020B0604020202020204" pitchFamily="34" charset="0"/>
                <a:cs typeface="Arial" panose="020B0604020202020204" pitchFamily="34" charset="0"/>
              </a:rPr>
              <a:t>Raised $4 million</a:t>
            </a:r>
            <a:r>
              <a:rPr lang="en-US" sz="2200" i="1" dirty="0">
                <a:solidFill>
                  <a:srgbClr val="4A2364"/>
                </a:solidFill>
                <a:latin typeface="Arial" panose="020B0604020202020204" pitchFamily="34" charset="0"/>
                <a:cs typeface="Arial" panose="020B0604020202020204" pitchFamily="34" charset="0"/>
              </a:rPr>
              <a:t> in corporate strategic partnerships.</a:t>
            </a:r>
            <a:br>
              <a:rPr lang="en-US" sz="2200" i="1" dirty="0">
                <a:solidFill>
                  <a:srgbClr val="4A2364"/>
                </a:solidFill>
                <a:latin typeface="Arial" panose="020B0604020202020204" pitchFamily="34" charset="0"/>
                <a:cs typeface="Arial" panose="020B0604020202020204" pitchFamily="34" charset="0"/>
              </a:rPr>
            </a:br>
            <a:endParaRPr lang="en-US" dirty="0">
              <a:latin typeface="Arial" panose="020B0604020202020204" pitchFamily="34" charset="0"/>
              <a:cs typeface="Arial" panose="020B0604020202020204" pitchFamily="34" charset="0"/>
            </a:endParaRPr>
          </a:p>
        </p:txBody>
      </p:sp>
      <p:pic>
        <p:nvPicPr>
          <p:cNvPr id="15" name="Picture 14"/>
          <p:cNvPicPr>
            <a:picLocks noChangeAspect="1"/>
          </p:cNvPicPr>
          <p:nvPr/>
        </p:nvPicPr>
        <p:blipFill>
          <a:blip r:embed="rId4">
            <a:lum bright="70000" contrast="-70000"/>
            <a:extLst>
              <a:ext uri="{28A0092B-C50C-407E-A947-70E740481C1C}">
                <a14:useLocalDpi xmlns:a14="http://schemas.microsoft.com/office/drawing/2010/main" val="0"/>
              </a:ext>
            </a:extLst>
          </a:blip>
          <a:stretch>
            <a:fillRect/>
          </a:stretch>
        </p:blipFill>
        <p:spPr>
          <a:xfrm>
            <a:off x="11538453" y="77104"/>
            <a:ext cx="630817" cy="700908"/>
          </a:xfrm>
          <a:prstGeom prst="rect">
            <a:avLst/>
          </a:prstGeom>
        </p:spPr>
      </p:pic>
    </p:spTree>
    <p:extLst>
      <p:ext uri="{BB962C8B-B14F-4D97-AF65-F5344CB8AC3E}">
        <p14:creationId xmlns:p14="http://schemas.microsoft.com/office/powerpoint/2010/main" val="432019117"/>
      </p:ext>
    </p:extLst>
  </p:cSld>
  <p:clrMapOvr>
    <a:masterClrMapping/>
  </p:clrMapOvr>
  <p:transition spd="slow">
    <p:push/>
  </p:transition>
</p:sld>
</file>

<file path=ppt/slides/slide11.xml><?xml version="1.0" encoding="utf-8"?>
<p:sld xmlns:a="http://schemas.openxmlformats.org/drawingml/2006/main" xmlns:r="http://schemas.openxmlformats.org/officeDocument/2006/relationships" xmlns:p="http://schemas.openxmlformats.org/presentationml/2006/main">
  <p:cSld>
    <p:bg>
      <p:bgPr>
        <a:gradFill flip="none" rotWithShape="1">
          <a:gsLst>
            <a:gs pos="885">
              <a:srgbClr val="311546"/>
            </a:gs>
            <a:gs pos="24000">
              <a:srgbClr val="4A2364"/>
            </a:gs>
            <a:gs pos="46000">
              <a:srgbClr val="77588A"/>
            </a:gs>
          </a:gsLst>
          <a:lin ang="13500000" scaled="1"/>
          <a:tileRect/>
        </a:gradFill>
        <a:effectLst/>
      </p:bgPr>
    </p:bg>
    <p:spTree>
      <p:nvGrpSpPr>
        <p:cNvPr id="1" name=""/>
        <p:cNvGrpSpPr/>
        <p:nvPr/>
      </p:nvGrpSpPr>
      <p:grpSpPr>
        <a:xfrm>
          <a:off x="0" y="0"/>
          <a:ext cx="0" cy="0"/>
          <a:chOff x="0" y="0"/>
          <a:chExt cx="0" cy="0"/>
        </a:xfrm>
      </p:grpSpPr>
      <p:sp>
        <p:nvSpPr>
          <p:cNvPr id="11" name="Freeform 10"/>
          <p:cNvSpPr/>
          <p:nvPr/>
        </p:nvSpPr>
        <p:spPr>
          <a:xfrm>
            <a:off x="0" y="0"/>
            <a:ext cx="10875817" cy="6858000"/>
          </a:xfrm>
          <a:custGeom>
            <a:avLst/>
            <a:gdLst>
              <a:gd name="connsiteX0" fmla="*/ 0 w 10837029"/>
              <a:gd name="connsiteY0" fmla="*/ 0 h 6858000"/>
              <a:gd name="connsiteX1" fmla="*/ 8027558 w 10837029"/>
              <a:gd name="connsiteY1" fmla="*/ 0 h 6858000"/>
              <a:gd name="connsiteX2" fmla="*/ 8044827 w 10837029"/>
              <a:gd name="connsiteY2" fmla="*/ 3084 h 6858000"/>
              <a:gd name="connsiteX3" fmla="*/ 10837029 w 10837029"/>
              <a:gd name="connsiteY3" fmla="*/ 3429000 h 6858000"/>
              <a:gd name="connsiteX4" fmla="*/ 8044827 w 10837029"/>
              <a:gd name="connsiteY4" fmla="*/ 6854916 h 6858000"/>
              <a:gd name="connsiteX5" fmla="*/ 8027559 w 10837029"/>
              <a:gd name="connsiteY5" fmla="*/ 6858000 h 6858000"/>
              <a:gd name="connsiteX6" fmla="*/ 0 w 1083702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837029" h="6858000">
                <a:moveTo>
                  <a:pt x="0" y="0"/>
                </a:moveTo>
                <a:lnTo>
                  <a:pt x="8027558" y="0"/>
                </a:lnTo>
                <a:lnTo>
                  <a:pt x="8044827" y="3084"/>
                </a:lnTo>
                <a:cubicBezTo>
                  <a:pt x="9638334" y="329163"/>
                  <a:pt x="10837029" y="1739096"/>
                  <a:pt x="10837029" y="3429000"/>
                </a:cubicBezTo>
                <a:cubicBezTo>
                  <a:pt x="10837029" y="5118904"/>
                  <a:pt x="9638334" y="6528838"/>
                  <a:pt x="8044827" y="6854916"/>
                </a:cubicBezTo>
                <a:lnTo>
                  <a:pt x="8027559"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3" name="Title 1">
            <a:extLst>
              <a:ext uri="{FF2B5EF4-FFF2-40B4-BE49-F238E27FC236}">
                <a16:creationId xmlns:a16="http://schemas.microsoft.com/office/drawing/2014/main" id="{EE88B003-3B9E-DA0E-D163-B76FF9D17748}"/>
              </a:ext>
            </a:extLst>
          </p:cNvPr>
          <p:cNvSpPr>
            <a:spLocks noGrp="1"/>
          </p:cNvSpPr>
          <p:nvPr>
            <p:ph type="title"/>
          </p:nvPr>
        </p:nvSpPr>
        <p:spPr>
          <a:xfrm>
            <a:off x="324692" y="592433"/>
            <a:ext cx="6802235" cy="2634861"/>
          </a:xfrm>
        </p:spPr>
        <p:txBody>
          <a:bodyPr vert="horz" lIns="91440" tIns="45720" rIns="91440" bIns="45720" rtlCol="0" anchor="t">
            <a:noAutofit/>
          </a:bodyPr>
          <a:lstStyle/>
          <a:p>
            <a:pPr fontAlgn="base"/>
            <a:r>
              <a:rPr lang="en-US" sz="2000" b="1" dirty="0">
                <a:solidFill>
                  <a:srgbClr val="4A2364"/>
                </a:solidFill>
                <a:latin typeface="Arial" panose="020B0604020202020204" pitchFamily="34" charset="0"/>
                <a:cs typeface="Arial" panose="020B0604020202020204" pitchFamily="34" charset="0"/>
              </a:rPr>
              <a:t>General Council on Finance and Administration - Nashville, TN  </a:t>
            </a:r>
            <a:r>
              <a:rPr lang="en-US" sz="2000" u="sng" dirty="0">
                <a:solidFill>
                  <a:srgbClr val="4A2364"/>
                </a:solidFill>
                <a:latin typeface="Arial" panose="020B0604020202020204" pitchFamily="34" charset="0"/>
                <a:cs typeface="Arial" panose="020B0604020202020204" pitchFamily="34" charset="0"/>
              </a:rPr>
              <a:t>2010-2012</a:t>
            </a:r>
            <a:br>
              <a:rPr lang="en-US" sz="2000" dirty="0">
                <a:solidFill>
                  <a:srgbClr val="4A2364"/>
                </a:solidFill>
                <a:latin typeface="Arial" panose="020B0604020202020204" pitchFamily="34" charset="0"/>
                <a:cs typeface="Arial" panose="020B0604020202020204" pitchFamily="34" charset="0"/>
              </a:rPr>
            </a:br>
            <a:br>
              <a:rPr lang="en-US" sz="2000" b="1" dirty="0">
                <a:solidFill>
                  <a:srgbClr val="4A2364"/>
                </a:solidFill>
                <a:latin typeface="Arial" panose="020B0604020202020204" pitchFamily="34" charset="0"/>
                <a:cs typeface="Arial" panose="020B0604020202020204" pitchFamily="34" charset="0"/>
              </a:rPr>
            </a:br>
            <a:r>
              <a:rPr lang="en-US" sz="2000" b="1" dirty="0">
                <a:solidFill>
                  <a:srgbClr val="4A2364"/>
                </a:solidFill>
                <a:latin typeface="Arial" panose="020B0604020202020204" pitchFamily="34" charset="0"/>
                <a:cs typeface="Arial" panose="020B0604020202020204" pitchFamily="34" charset="0"/>
              </a:rPr>
              <a:t>ABOUT: </a:t>
            </a:r>
            <a:br>
              <a:rPr lang="en-US" sz="2000" b="1" dirty="0">
                <a:solidFill>
                  <a:srgbClr val="4A2364"/>
                </a:solidFill>
                <a:latin typeface="Arial" panose="020B0604020202020204" pitchFamily="34" charset="0"/>
                <a:cs typeface="Arial" panose="020B0604020202020204" pitchFamily="34" charset="0"/>
              </a:rPr>
            </a:br>
            <a:r>
              <a:rPr lang="en-US" sz="1800" i="1" dirty="0">
                <a:solidFill>
                  <a:srgbClr val="4A2364"/>
                </a:solidFill>
                <a:latin typeface="Arial" panose="020B0604020202020204" pitchFamily="34" charset="0"/>
                <a:cs typeface="Arial" panose="020B0604020202020204" pitchFamily="34" charset="0"/>
              </a:rPr>
              <a:t>The General Council on Finance and Administration serves through financial and administrative ministries that enable the fulfillment of the mission of The United Methodist Church. </a:t>
            </a:r>
            <a:br>
              <a:rPr lang="en-US" sz="1800" i="1" dirty="0">
                <a:solidFill>
                  <a:srgbClr val="4A2364"/>
                </a:solidFill>
                <a:latin typeface="Arial" panose="020B0604020202020204" pitchFamily="34" charset="0"/>
                <a:cs typeface="Arial" panose="020B0604020202020204" pitchFamily="34" charset="0"/>
              </a:rPr>
            </a:br>
            <a:br>
              <a:rPr lang="en-US" sz="2000" dirty="0">
                <a:solidFill>
                  <a:srgbClr val="4A2364"/>
                </a:solidFill>
                <a:latin typeface="Arial" panose="020B0604020202020204" pitchFamily="34" charset="0"/>
                <a:cs typeface="Arial" panose="020B0604020202020204" pitchFamily="34" charset="0"/>
              </a:rPr>
            </a:br>
            <a:br>
              <a:rPr lang="en-US" sz="2000" b="1" dirty="0">
                <a:solidFill>
                  <a:srgbClr val="4A2364"/>
                </a:solidFill>
                <a:latin typeface="Arial" panose="020B0604020202020204" pitchFamily="34" charset="0"/>
                <a:cs typeface="Arial" panose="020B0604020202020204" pitchFamily="34" charset="0"/>
              </a:rPr>
            </a:br>
            <a:br>
              <a:rPr lang="en-US" sz="2000" b="1" dirty="0">
                <a:solidFill>
                  <a:srgbClr val="4A2364"/>
                </a:solidFill>
                <a:latin typeface="Arial" panose="020B0604020202020204" pitchFamily="34" charset="0"/>
                <a:cs typeface="Arial" panose="020B0604020202020204" pitchFamily="34" charset="0"/>
              </a:rPr>
            </a:br>
            <a:endParaRPr lang="en-US" sz="2000" b="1" dirty="0">
              <a:solidFill>
                <a:srgbClr val="4A2364"/>
              </a:solidFill>
              <a:latin typeface="Arial" panose="020B0604020202020204" pitchFamily="34" charset="0"/>
              <a:cs typeface="Arial" panose="020B0604020202020204" pitchFamily="34" charset="0"/>
            </a:endParaRPr>
          </a:p>
        </p:txBody>
      </p:sp>
      <p:grpSp>
        <p:nvGrpSpPr>
          <p:cNvPr id="14" name="Group 13"/>
          <p:cNvGrpSpPr/>
          <p:nvPr/>
        </p:nvGrpSpPr>
        <p:grpSpPr>
          <a:xfrm>
            <a:off x="6811075" y="1913241"/>
            <a:ext cx="5495637" cy="985553"/>
            <a:chOff x="3398611" y="2815391"/>
            <a:chExt cx="5495637" cy="985553"/>
          </a:xfrm>
        </p:grpSpPr>
        <p:sp>
          <p:nvSpPr>
            <p:cNvPr id="15" name="Rounded Rectangle 14"/>
            <p:cNvSpPr/>
            <p:nvPr/>
          </p:nvSpPr>
          <p:spPr>
            <a:xfrm>
              <a:off x="3899151" y="2815391"/>
              <a:ext cx="4510965" cy="972097"/>
            </a:xfrm>
            <a:prstGeom prst="roundRect">
              <a:avLst>
                <a:gd name="adj" fmla="val 50000"/>
              </a:avLst>
            </a:prstGeom>
            <a:solidFill>
              <a:schemeClr val="bg1"/>
            </a:solidFill>
            <a:ln>
              <a:noFill/>
            </a:ln>
            <a:effectLst>
              <a:outerShdw blurRad="63500" sx="102000" sy="102000" algn="ctr" rotWithShape="0">
                <a:prstClr val="black">
                  <a:alpha val="2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extBox 15">
              <a:extLst>
                <a:ext uri="{FF2B5EF4-FFF2-40B4-BE49-F238E27FC236}">
                  <a16:creationId xmlns:a16="http://schemas.microsoft.com/office/drawing/2014/main" id="{693AC53E-DEFB-541B-3949-1D5DE666899D}"/>
                </a:ext>
              </a:extLst>
            </p:cNvPr>
            <p:cNvSpPr txBox="1"/>
            <p:nvPr/>
          </p:nvSpPr>
          <p:spPr>
            <a:xfrm>
              <a:off x="3398611" y="2877614"/>
              <a:ext cx="5495637" cy="923330"/>
            </a:xfrm>
            <a:prstGeom prst="rect">
              <a:avLst/>
            </a:prstGeom>
            <a:noFill/>
          </p:spPr>
          <p:txBody>
            <a:bodyPr wrap="square" rtlCol="0">
              <a:spAutoFit/>
            </a:bodyPr>
            <a:lstStyle/>
            <a:p>
              <a:pPr algn="ctr"/>
              <a:r>
                <a:rPr lang="en-US" b="1" i="1" dirty="0">
                  <a:solidFill>
                    <a:srgbClr val="4A2364"/>
                  </a:solidFill>
                  <a:latin typeface="Arial" panose="020B0604020202020204" pitchFamily="34" charset="0"/>
                  <a:cs typeface="Arial" panose="020B0604020202020204" pitchFamily="34" charset="0"/>
                </a:rPr>
                <a:t>Raised $120 million in funding through</a:t>
              </a:r>
            </a:p>
            <a:p>
              <a:pPr algn="ctr"/>
              <a:r>
                <a:rPr lang="en-US" b="1" i="1" dirty="0">
                  <a:solidFill>
                    <a:srgbClr val="4A2364"/>
                  </a:solidFill>
                  <a:latin typeface="Arial" panose="020B0604020202020204" pitchFamily="34" charset="0"/>
                  <a:cs typeface="Arial" panose="020B0604020202020204" pitchFamily="34" charset="0"/>
                </a:rPr>
                <a:t> strategic partnerships and corporate sponsorships</a:t>
              </a:r>
            </a:p>
          </p:txBody>
        </p:sp>
      </p:grpSp>
      <p:grpSp>
        <p:nvGrpSpPr>
          <p:cNvPr id="3" name="Group 2"/>
          <p:cNvGrpSpPr/>
          <p:nvPr/>
        </p:nvGrpSpPr>
        <p:grpSpPr>
          <a:xfrm>
            <a:off x="7606436" y="592433"/>
            <a:ext cx="3921322" cy="1221106"/>
            <a:chOff x="8111600" y="592433"/>
            <a:chExt cx="3921322" cy="1221106"/>
          </a:xfrm>
        </p:grpSpPr>
        <p:sp>
          <p:nvSpPr>
            <p:cNvPr id="5" name="Rounded Rectangle 4"/>
            <p:cNvSpPr/>
            <p:nvPr/>
          </p:nvSpPr>
          <p:spPr>
            <a:xfrm>
              <a:off x="8111600" y="592433"/>
              <a:ext cx="3921322" cy="1221106"/>
            </a:xfrm>
            <a:prstGeom prst="roundRect">
              <a:avLst>
                <a:gd name="adj" fmla="val 38480"/>
              </a:avLst>
            </a:prstGeom>
            <a:solidFill>
              <a:schemeClr val="bg1"/>
            </a:solidFill>
            <a:ln>
              <a:noFill/>
            </a:ln>
            <a:effectLst>
              <a:outerShdw blurRad="152400" dist="38100" dir="8100000" algn="tr" rotWithShape="0">
                <a:prstClr val="black">
                  <a:alpha val="2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a:extLst>
                <a:ext uri="{FF2B5EF4-FFF2-40B4-BE49-F238E27FC236}">
                  <a16:creationId xmlns:a16="http://schemas.microsoft.com/office/drawing/2014/main" id="{D5682A0B-10AC-28F1-71DB-D993E067178C}"/>
                </a:ext>
              </a:extLst>
            </p:cNvPr>
            <p:cNvPicPr>
              <a:picLocks noChangeAspect="1"/>
            </p:cNvPicPr>
            <p:nvPr/>
          </p:nvPicPr>
          <p:blipFill rotWithShape="1">
            <a:blip r:embed="rId2">
              <a:extLst>
                <a:ext uri="{28A0092B-C50C-407E-A947-70E740481C1C}">
                  <a14:useLocalDpi xmlns:a14="http://schemas.microsoft.com/office/drawing/2010/main" val="0"/>
                </a:ext>
              </a:extLst>
            </a:blip>
            <a:srcRect l="10691" t="17342" r="11341" b="30390"/>
            <a:stretch/>
          </p:blipFill>
          <p:spPr>
            <a:xfrm>
              <a:off x="8217749" y="836236"/>
              <a:ext cx="3709024" cy="733501"/>
            </a:xfrm>
            <a:prstGeom prst="rect">
              <a:avLst/>
            </a:prstGeom>
          </p:spPr>
        </p:pic>
      </p:grpSp>
      <p:grpSp>
        <p:nvGrpSpPr>
          <p:cNvPr id="6" name="Group 5"/>
          <p:cNvGrpSpPr/>
          <p:nvPr/>
        </p:nvGrpSpPr>
        <p:grpSpPr>
          <a:xfrm>
            <a:off x="6971341" y="2985040"/>
            <a:ext cx="5191513" cy="3694684"/>
            <a:chOff x="7207618" y="2985040"/>
            <a:chExt cx="5191513" cy="3694684"/>
          </a:xfrm>
        </p:grpSpPr>
        <p:grpSp>
          <p:nvGrpSpPr>
            <p:cNvPr id="4" name="Group 3"/>
            <p:cNvGrpSpPr/>
            <p:nvPr/>
          </p:nvGrpSpPr>
          <p:grpSpPr>
            <a:xfrm>
              <a:off x="7207618" y="2985040"/>
              <a:ext cx="5054719" cy="3694684"/>
              <a:chOff x="7162668" y="2985040"/>
              <a:chExt cx="5054719" cy="3694684"/>
            </a:xfrm>
          </p:grpSpPr>
          <p:sp>
            <p:nvSpPr>
              <p:cNvPr id="2" name="Rounded Rectangle 1"/>
              <p:cNvSpPr/>
              <p:nvPr/>
            </p:nvSpPr>
            <p:spPr>
              <a:xfrm>
                <a:off x="7162668" y="2985040"/>
                <a:ext cx="4994674" cy="3694684"/>
              </a:xfrm>
              <a:prstGeom prst="roundRect">
                <a:avLst>
                  <a:gd name="adj" fmla="val 5582"/>
                </a:avLst>
              </a:prstGeom>
              <a:solidFill>
                <a:schemeClr val="bg1"/>
              </a:solidFill>
              <a:ln>
                <a:noFill/>
              </a:ln>
              <a:effectLst>
                <a:outerShdw blurRad="50800" dist="38100" dir="10800000" algn="r" rotWithShape="0">
                  <a:prstClr val="black">
                    <a:alpha val="2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extBox 16">
                <a:extLst>
                  <a:ext uri="{FF2B5EF4-FFF2-40B4-BE49-F238E27FC236}">
                    <a16:creationId xmlns:a16="http://schemas.microsoft.com/office/drawing/2014/main" id="{813A78C0-6E81-5836-6626-26BE25C37243}"/>
                  </a:ext>
                </a:extLst>
              </p:cNvPr>
              <p:cNvSpPr txBox="1"/>
              <p:nvPr/>
            </p:nvSpPr>
            <p:spPr>
              <a:xfrm>
                <a:off x="7243299" y="3040277"/>
                <a:ext cx="4974088" cy="338554"/>
              </a:xfrm>
              <a:prstGeom prst="rect">
                <a:avLst/>
              </a:prstGeom>
              <a:noFill/>
            </p:spPr>
            <p:txBody>
              <a:bodyPr wrap="square" rtlCol="0">
                <a:spAutoFit/>
              </a:bodyPr>
              <a:lstStyle/>
              <a:p>
                <a:r>
                  <a:rPr lang="en-US" sz="1600" u="sng" dirty="0">
                    <a:solidFill>
                      <a:srgbClr val="311546"/>
                    </a:solidFill>
                    <a:latin typeface="Arial" panose="020B0604020202020204" pitchFamily="34" charset="0"/>
                    <a:cs typeface="Arial" panose="020B0604020202020204" pitchFamily="34" charset="0"/>
                  </a:rPr>
                  <a:t>A few key sponsors with multiyear commitments…</a:t>
                </a:r>
              </a:p>
            </p:txBody>
          </p:sp>
        </p:grpSp>
        <p:sp>
          <p:nvSpPr>
            <p:cNvPr id="12" name="TextBox 11">
              <a:extLst>
                <a:ext uri="{FF2B5EF4-FFF2-40B4-BE49-F238E27FC236}">
                  <a16:creationId xmlns:a16="http://schemas.microsoft.com/office/drawing/2014/main" id="{FEB10272-7A15-C762-3EA6-7614405824AB}"/>
                </a:ext>
              </a:extLst>
            </p:cNvPr>
            <p:cNvSpPr txBox="1"/>
            <p:nvPr/>
          </p:nvSpPr>
          <p:spPr>
            <a:xfrm>
              <a:off x="7245240" y="3473736"/>
              <a:ext cx="5153891" cy="3139321"/>
            </a:xfrm>
            <a:prstGeom prst="rect">
              <a:avLst/>
            </a:prstGeom>
            <a:noFill/>
          </p:spPr>
          <p:txBody>
            <a:bodyPr wrap="square" numCol="3" rtlCol="0">
              <a:spAutoFit/>
            </a:bodyPr>
            <a:lstStyle/>
            <a:p>
              <a:r>
                <a:rPr lang="en-US" dirty="0">
                  <a:solidFill>
                    <a:srgbClr val="4A2364"/>
                  </a:solidFill>
                  <a:latin typeface="Arial" panose="020B0604020202020204" pitchFamily="34" charset="0"/>
                  <a:cs typeface="Arial" panose="020B0604020202020204" pitchFamily="34" charset="0"/>
                </a:rPr>
                <a:t>Capital One</a:t>
              </a:r>
            </a:p>
            <a:p>
              <a:r>
                <a:rPr lang="en-US" dirty="0">
                  <a:solidFill>
                    <a:srgbClr val="4A2364"/>
                  </a:solidFill>
                  <a:latin typeface="Arial" panose="020B0604020202020204" pitchFamily="34" charset="0"/>
                  <a:cs typeface="Arial" panose="020B0604020202020204" pitchFamily="34" charset="0"/>
                </a:rPr>
                <a:t>Delta Airlines</a:t>
              </a:r>
            </a:p>
            <a:p>
              <a:r>
                <a:rPr lang="en-US" dirty="0">
                  <a:solidFill>
                    <a:srgbClr val="4A2364"/>
                  </a:solidFill>
                  <a:latin typeface="Arial" panose="020B0604020202020204" pitchFamily="34" charset="0"/>
                  <a:cs typeface="Arial" panose="020B0604020202020204" pitchFamily="34" charset="0"/>
                </a:rPr>
                <a:t>Home Depot</a:t>
              </a:r>
            </a:p>
            <a:p>
              <a:r>
                <a:rPr lang="en-US" dirty="0">
                  <a:solidFill>
                    <a:srgbClr val="4A2364"/>
                  </a:solidFill>
                  <a:latin typeface="Arial" panose="020B0604020202020204" pitchFamily="34" charset="0"/>
                  <a:cs typeface="Arial" panose="020B0604020202020204" pitchFamily="34" charset="0"/>
                </a:rPr>
                <a:t>Ace Hardware</a:t>
              </a:r>
            </a:p>
            <a:p>
              <a:r>
                <a:rPr lang="en-US" dirty="0">
                  <a:solidFill>
                    <a:srgbClr val="4A2364"/>
                  </a:solidFill>
                  <a:latin typeface="Arial" panose="020B0604020202020204" pitchFamily="34" charset="0"/>
                  <a:cs typeface="Arial" panose="020B0604020202020204" pitchFamily="34" charset="0"/>
                </a:rPr>
                <a:t>Enterprise Car Rental</a:t>
              </a:r>
            </a:p>
            <a:p>
              <a:r>
                <a:rPr lang="en-US" dirty="0">
                  <a:solidFill>
                    <a:srgbClr val="4A2364"/>
                  </a:solidFill>
                  <a:latin typeface="Arial" panose="020B0604020202020204" pitchFamily="34" charset="0"/>
                  <a:cs typeface="Arial" panose="020B0604020202020204" pitchFamily="34" charset="0"/>
                </a:rPr>
                <a:t>Chick-Fil-A</a:t>
              </a:r>
            </a:p>
            <a:p>
              <a:r>
                <a:rPr lang="en-US" dirty="0">
                  <a:solidFill>
                    <a:srgbClr val="4A2364"/>
                  </a:solidFill>
                  <a:latin typeface="Arial" panose="020B0604020202020204" pitchFamily="34" charset="0"/>
                  <a:cs typeface="Arial" panose="020B0604020202020204" pitchFamily="34" charset="0"/>
                </a:rPr>
                <a:t>Amazon</a:t>
              </a:r>
            </a:p>
            <a:p>
              <a:r>
                <a:rPr lang="en-US" dirty="0">
                  <a:solidFill>
                    <a:srgbClr val="4A2364"/>
                  </a:solidFill>
                  <a:latin typeface="Arial" panose="020B0604020202020204" pitchFamily="34" charset="0"/>
                  <a:cs typeface="Arial" panose="020B0604020202020204" pitchFamily="34" charset="0"/>
                </a:rPr>
                <a:t>Office Depot</a:t>
              </a:r>
            </a:p>
            <a:p>
              <a:r>
                <a:rPr lang="en-US" dirty="0">
                  <a:solidFill>
                    <a:srgbClr val="4A2364"/>
                  </a:solidFill>
                  <a:latin typeface="Arial" panose="020B0604020202020204" pitchFamily="34" charset="0"/>
                  <a:cs typeface="Arial" panose="020B0604020202020204" pitchFamily="34" charset="0"/>
                </a:rPr>
                <a:t>Macy’s</a:t>
              </a:r>
            </a:p>
            <a:p>
              <a:r>
                <a:rPr lang="en-US" dirty="0">
                  <a:solidFill>
                    <a:srgbClr val="4A2364"/>
                  </a:solidFill>
                  <a:latin typeface="Arial" panose="020B0604020202020204" pitchFamily="34" charset="0"/>
                  <a:cs typeface="Arial" panose="020B0604020202020204" pitchFamily="34" charset="0"/>
                </a:rPr>
                <a:t>Mercedes-Benz</a:t>
              </a:r>
            </a:p>
            <a:p>
              <a:r>
                <a:rPr lang="en-US" dirty="0">
                  <a:solidFill>
                    <a:srgbClr val="4A2364"/>
                  </a:solidFill>
                  <a:latin typeface="Arial" panose="020B0604020202020204" pitchFamily="34" charset="0"/>
                  <a:cs typeface="Arial" panose="020B0604020202020204" pitchFamily="34" charset="0"/>
                </a:rPr>
                <a:t>Chewy</a:t>
              </a:r>
            </a:p>
            <a:p>
              <a:r>
                <a:rPr lang="en-US" dirty="0">
                  <a:solidFill>
                    <a:srgbClr val="4A2364"/>
                  </a:solidFill>
                  <a:latin typeface="Arial" panose="020B0604020202020204" pitchFamily="34" charset="0"/>
                  <a:cs typeface="Arial" panose="020B0604020202020204" pitchFamily="34" charset="0"/>
                </a:rPr>
                <a:t>Vistaprint</a:t>
              </a:r>
            </a:p>
            <a:p>
              <a:r>
                <a:rPr lang="en-US" dirty="0">
                  <a:solidFill>
                    <a:srgbClr val="4A2364"/>
                  </a:solidFill>
                  <a:latin typeface="Arial" panose="020B0604020202020204" pitchFamily="34" charset="0"/>
                  <a:cs typeface="Arial" panose="020B0604020202020204" pitchFamily="34" charset="0"/>
                </a:rPr>
                <a:t>Sephora</a:t>
              </a:r>
            </a:p>
            <a:p>
              <a:r>
                <a:rPr lang="en-US" dirty="0">
                  <a:solidFill>
                    <a:srgbClr val="4A2364"/>
                  </a:solidFill>
                  <a:latin typeface="Arial" panose="020B0604020202020204" pitchFamily="34" charset="0"/>
                  <a:cs typeface="Arial" panose="020B0604020202020204" pitchFamily="34" charset="0"/>
                </a:rPr>
                <a:t>Kohl’s</a:t>
              </a:r>
            </a:p>
            <a:p>
              <a:r>
                <a:rPr lang="en-US" dirty="0">
                  <a:solidFill>
                    <a:srgbClr val="4A2364"/>
                  </a:solidFill>
                  <a:latin typeface="Arial" panose="020B0604020202020204" pitchFamily="34" charset="0"/>
                  <a:cs typeface="Arial" panose="020B0604020202020204" pitchFamily="34" charset="0"/>
                </a:rPr>
                <a:t>Ashley </a:t>
              </a:r>
              <a:r>
                <a:rPr lang="en-US" dirty="0" err="1">
                  <a:solidFill>
                    <a:srgbClr val="4A2364"/>
                  </a:solidFill>
                  <a:latin typeface="Arial" panose="020B0604020202020204" pitchFamily="34" charset="0"/>
                  <a:cs typeface="Arial" panose="020B0604020202020204" pitchFamily="34" charset="0"/>
                </a:rPr>
                <a:t>HomeStore</a:t>
              </a:r>
              <a:endParaRPr lang="en-US" dirty="0">
                <a:solidFill>
                  <a:srgbClr val="4A2364"/>
                </a:solidFill>
                <a:latin typeface="Arial" panose="020B0604020202020204" pitchFamily="34" charset="0"/>
                <a:cs typeface="Arial" panose="020B0604020202020204" pitchFamily="34" charset="0"/>
              </a:endParaRPr>
            </a:p>
            <a:p>
              <a:r>
                <a:rPr lang="en-US" dirty="0">
                  <a:solidFill>
                    <a:srgbClr val="4A2364"/>
                  </a:solidFill>
                  <a:latin typeface="Arial" panose="020B0604020202020204" pitchFamily="34" charset="0"/>
                  <a:cs typeface="Arial" panose="020B0604020202020204" pitchFamily="34" charset="0"/>
                </a:rPr>
                <a:t>Rosetta Stone</a:t>
              </a:r>
            </a:p>
            <a:p>
              <a:r>
                <a:rPr lang="en-US" dirty="0">
                  <a:solidFill>
                    <a:srgbClr val="4A2364"/>
                  </a:solidFill>
                  <a:latin typeface="Arial" panose="020B0604020202020204" pitchFamily="34" charset="0"/>
                  <a:cs typeface="Arial" panose="020B0604020202020204" pitchFamily="34" charset="0"/>
                </a:rPr>
                <a:t>HSM</a:t>
              </a:r>
            </a:p>
            <a:p>
              <a:r>
                <a:rPr lang="en-US" dirty="0">
                  <a:solidFill>
                    <a:srgbClr val="4A2364"/>
                  </a:solidFill>
                  <a:latin typeface="Arial" panose="020B0604020202020204" pitchFamily="34" charset="0"/>
                  <a:cs typeface="Arial" panose="020B0604020202020204" pitchFamily="34" charset="0"/>
                </a:rPr>
                <a:t>Tractor Supply</a:t>
              </a:r>
            </a:p>
            <a:p>
              <a:r>
                <a:rPr lang="en-US" dirty="0">
                  <a:solidFill>
                    <a:srgbClr val="4A2364"/>
                  </a:solidFill>
                  <a:latin typeface="Arial" panose="020B0604020202020204" pitchFamily="34" charset="0"/>
                  <a:cs typeface="Arial" panose="020B0604020202020204" pitchFamily="34" charset="0"/>
                </a:rPr>
                <a:t>Groupon</a:t>
              </a:r>
            </a:p>
            <a:p>
              <a:r>
                <a:rPr lang="en-US" dirty="0">
                  <a:solidFill>
                    <a:srgbClr val="4A2364"/>
                  </a:solidFill>
                  <a:latin typeface="Arial" panose="020B0604020202020204" pitchFamily="34" charset="0"/>
                  <a:cs typeface="Arial" panose="020B0604020202020204" pitchFamily="34" charset="0"/>
                </a:rPr>
                <a:t>Chico’s</a:t>
              </a:r>
            </a:p>
            <a:p>
              <a:r>
                <a:rPr lang="en-US" dirty="0">
                  <a:solidFill>
                    <a:srgbClr val="4A2364"/>
                  </a:solidFill>
                  <a:latin typeface="Arial" panose="020B0604020202020204" pitchFamily="34" charset="0"/>
                  <a:cs typeface="Arial" panose="020B0604020202020204" pitchFamily="34" charset="0"/>
                </a:rPr>
                <a:t>Shoe Carnival</a:t>
              </a:r>
            </a:p>
            <a:p>
              <a:r>
                <a:rPr lang="en-US" dirty="0">
                  <a:solidFill>
                    <a:srgbClr val="4A2364"/>
                  </a:solidFill>
                  <a:latin typeface="Arial" panose="020B0604020202020204" pitchFamily="34" charset="0"/>
                  <a:cs typeface="Arial" panose="020B0604020202020204" pitchFamily="34" charset="0"/>
                </a:rPr>
                <a:t>123inkjets</a:t>
              </a:r>
            </a:p>
            <a:p>
              <a:r>
                <a:rPr lang="en-US" dirty="0">
                  <a:solidFill>
                    <a:srgbClr val="4A2364"/>
                  </a:solidFill>
                  <a:latin typeface="Arial" panose="020B0604020202020204" pitchFamily="34" charset="0"/>
                  <a:cs typeface="Arial" panose="020B0604020202020204" pitchFamily="34" charset="0"/>
                </a:rPr>
                <a:t>4inkjets</a:t>
              </a:r>
            </a:p>
            <a:p>
              <a:r>
                <a:rPr lang="en-US" dirty="0">
                  <a:solidFill>
                    <a:srgbClr val="4A2364"/>
                  </a:solidFill>
                  <a:latin typeface="Arial" panose="020B0604020202020204" pitchFamily="34" charset="0"/>
                  <a:cs typeface="Arial" panose="020B0604020202020204" pitchFamily="34" charset="0"/>
                </a:rPr>
                <a:t>Best Buy</a:t>
              </a:r>
            </a:p>
            <a:p>
              <a:r>
                <a:rPr lang="en-US" dirty="0">
                  <a:solidFill>
                    <a:srgbClr val="4A2364"/>
                  </a:solidFill>
                  <a:latin typeface="Arial" panose="020B0604020202020204" pitchFamily="34" charset="0"/>
                  <a:cs typeface="Arial" panose="020B0604020202020204" pitchFamily="34" charset="0"/>
                </a:rPr>
                <a:t>Walmart</a:t>
              </a:r>
            </a:p>
            <a:p>
              <a:r>
                <a:rPr lang="en-US" dirty="0">
                  <a:solidFill>
                    <a:srgbClr val="4A2364"/>
                  </a:solidFill>
                  <a:latin typeface="Arial" panose="020B0604020202020204" pitchFamily="34" charset="0"/>
                  <a:cs typeface="Arial" panose="020B0604020202020204" pitchFamily="34" charset="0"/>
                </a:rPr>
                <a:t>Walgreens</a:t>
              </a:r>
            </a:p>
            <a:p>
              <a:r>
                <a:rPr lang="en-US" dirty="0">
                  <a:solidFill>
                    <a:srgbClr val="4A2364"/>
                  </a:solidFill>
                  <a:latin typeface="Arial" panose="020B0604020202020204" pitchFamily="34" charset="0"/>
                  <a:cs typeface="Arial" panose="020B0604020202020204" pitchFamily="34" charset="0"/>
                </a:rPr>
                <a:t>Expedia</a:t>
              </a:r>
            </a:p>
            <a:p>
              <a:r>
                <a:rPr lang="en-US" dirty="0">
                  <a:solidFill>
                    <a:srgbClr val="4A2364"/>
                  </a:solidFill>
                  <a:latin typeface="Arial" panose="020B0604020202020204" pitchFamily="34" charset="0"/>
                  <a:cs typeface="Arial" panose="020B0604020202020204" pitchFamily="34" charset="0"/>
                </a:rPr>
                <a:t>Ticketmaster</a:t>
              </a:r>
            </a:p>
            <a:p>
              <a:r>
                <a:rPr lang="en-US" dirty="0">
                  <a:solidFill>
                    <a:srgbClr val="4A2364"/>
                  </a:solidFill>
                  <a:latin typeface="Arial" panose="020B0604020202020204" pitchFamily="34" charset="0"/>
                  <a:cs typeface="Arial" panose="020B0604020202020204" pitchFamily="34" charset="0"/>
                </a:rPr>
                <a:t>JC Penney</a:t>
              </a:r>
            </a:p>
            <a:p>
              <a:r>
                <a:rPr lang="en-US" dirty="0">
                  <a:solidFill>
                    <a:srgbClr val="4A2364"/>
                  </a:solidFill>
                  <a:latin typeface="Arial" panose="020B0604020202020204" pitchFamily="34" charset="0"/>
                  <a:cs typeface="Arial" panose="020B0604020202020204" pitchFamily="34" charset="0"/>
                </a:rPr>
                <a:t>Staples</a:t>
              </a:r>
            </a:p>
            <a:p>
              <a:r>
                <a:rPr lang="en-US" dirty="0">
                  <a:solidFill>
                    <a:srgbClr val="4A2364"/>
                  </a:solidFill>
                  <a:latin typeface="Arial" panose="020B0604020202020204" pitchFamily="34" charset="0"/>
                  <a:cs typeface="Arial" panose="020B0604020202020204" pitchFamily="34" charset="0"/>
                </a:rPr>
                <a:t>Vanguard</a:t>
              </a:r>
            </a:p>
          </p:txBody>
        </p:sp>
      </p:grpSp>
      <p:sp>
        <p:nvSpPr>
          <p:cNvPr id="18" name="TextBox 17"/>
          <p:cNvSpPr txBox="1"/>
          <p:nvPr/>
        </p:nvSpPr>
        <p:spPr>
          <a:xfrm>
            <a:off x="324693" y="2935219"/>
            <a:ext cx="6661194" cy="3970318"/>
          </a:xfrm>
          <a:prstGeom prst="rect">
            <a:avLst/>
          </a:prstGeom>
          <a:noFill/>
        </p:spPr>
        <p:txBody>
          <a:bodyPr wrap="square" rtlCol="0">
            <a:spAutoFit/>
          </a:bodyPr>
          <a:lstStyle/>
          <a:p>
            <a:r>
              <a:rPr lang="en-US" sz="2000" b="1" dirty="0">
                <a:solidFill>
                  <a:srgbClr val="4A2364"/>
                </a:solidFill>
                <a:latin typeface="Arial" panose="020B0604020202020204" pitchFamily="34" charset="0"/>
                <a:cs typeface="Arial" panose="020B0604020202020204" pitchFamily="34" charset="0"/>
              </a:rPr>
              <a:t>ROLE:  President, Philanthropic Services</a:t>
            </a:r>
          </a:p>
          <a:p>
            <a:pPr marL="342900" indent="-342900">
              <a:buBlip>
                <a:blip r:embed="rId3"/>
              </a:buBlip>
            </a:pPr>
            <a:r>
              <a:rPr lang="en-US" dirty="0">
                <a:solidFill>
                  <a:srgbClr val="4A2364"/>
                </a:solidFill>
                <a:latin typeface="Arial" panose="020B0604020202020204" pitchFamily="34" charset="0"/>
                <a:cs typeface="Arial" panose="020B0604020202020204" pitchFamily="34" charset="0"/>
              </a:rPr>
              <a:t>Led the fund development efforts for the denomination’s finance division. </a:t>
            </a:r>
          </a:p>
          <a:p>
            <a:pPr marL="342900" indent="-342900">
              <a:buBlip>
                <a:blip r:embed="rId3"/>
              </a:buBlip>
            </a:pPr>
            <a:r>
              <a:rPr lang="en-US" dirty="0">
                <a:solidFill>
                  <a:srgbClr val="4A2364"/>
                </a:solidFill>
                <a:latin typeface="Arial" panose="020B0604020202020204" pitchFamily="34" charset="0"/>
                <a:cs typeface="Arial" panose="020B0604020202020204" pitchFamily="34" charset="0"/>
              </a:rPr>
              <a:t>Directed the non-traditional revenue program and the corporate engagement program. </a:t>
            </a:r>
          </a:p>
          <a:p>
            <a:pPr marL="342900" indent="-342900">
              <a:buBlip>
                <a:blip r:embed="rId3"/>
              </a:buBlip>
            </a:pPr>
            <a:r>
              <a:rPr lang="en-US" dirty="0">
                <a:solidFill>
                  <a:srgbClr val="4A2364"/>
                </a:solidFill>
                <a:latin typeface="Arial" panose="020B0604020202020204" pitchFamily="34" charset="0"/>
                <a:cs typeface="Arial" panose="020B0604020202020204" pitchFamily="34" charset="0"/>
              </a:rPr>
              <a:t>Created policies, procedures, and best practices for vendor relations program. </a:t>
            </a:r>
          </a:p>
          <a:p>
            <a:endParaRPr lang="en-US" dirty="0">
              <a:solidFill>
                <a:srgbClr val="4A2364"/>
              </a:solidFill>
              <a:latin typeface="Arial" panose="020B0604020202020204" pitchFamily="34" charset="0"/>
              <a:cs typeface="Arial" panose="020B0604020202020204" pitchFamily="34" charset="0"/>
            </a:endParaRPr>
          </a:p>
          <a:p>
            <a:r>
              <a:rPr lang="en-US" b="1" i="1" dirty="0">
                <a:solidFill>
                  <a:srgbClr val="4A2364"/>
                </a:solidFill>
                <a:latin typeface="Arial" panose="020B0604020202020204" pitchFamily="34" charset="0"/>
                <a:cs typeface="Arial" panose="020B0604020202020204" pitchFamily="34" charset="0"/>
              </a:rPr>
              <a:t>Raised $120 million in funding through strategic partnerships and corporate sponsorships.</a:t>
            </a:r>
            <a:r>
              <a:rPr lang="en-US" i="1" dirty="0">
                <a:solidFill>
                  <a:srgbClr val="4A2364"/>
                </a:solidFill>
                <a:latin typeface="Arial" panose="020B0604020202020204" pitchFamily="34" charset="0"/>
                <a:cs typeface="Arial" panose="020B0604020202020204" pitchFamily="34" charset="0"/>
              </a:rPr>
              <a:t> </a:t>
            </a:r>
            <a:r>
              <a:rPr lang="en-US" dirty="0">
                <a:solidFill>
                  <a:srgbClr val="4A2364"/>
                </a:solidFill>
                <a:latin typeface="Arial" panose="020B0604020202020204" pitchFamily="34" charset="0"/>
                <a:cs typeface="Arial" panose="020B0604020202020204" pitchFamily="34" charset="0"/>
              </a:rPr>
              <a:t>Navigated a very complex organizational structure building partnerships, consensus, and ownership in the philanthropic endeavors of the organization by key stakeholders. </a:t>
            </a:r>
            <a:br>
              <a:rPr lang="en-US" dirty="0">
                <a:solidFill>
                  <a:srgbClr val="4A2364"/>
                </a:solidFill>
                <a:latin typeface="Arial" panose="020B0604020202020204" pitchFamily="34" charset="0"/>
                <a:cs typeface="Arial" panose="020B0604020202020204" pitchFamily="34" charset="0"/>
              </a:rPr>
            </a:br>
            <a:endParaRPr lang="en-US" dirty="0">
              <a:latin typeface="Arial" panose="020B0604020202020204" pitchFamily="34" charset="0"/>
              <a:cs typeface="Arial" panose="020B0604020202020204" pitchFamily="34" charset="0"/>
            </a:endParaRPr>
          </a:p>
        </p:txBody>
      </p:sp>
      <p:pic>
        <p:nvPicPr>
          <p:cNvPr id="19" name="Picture 18"/>
          <p:cNvPicPr>
            <a:picLocks noChangeAspect="1"/>
          </p:cNvPicPr>
          <p:nvPr/>
        </p:nvPicPr>
        <p:blipFill>
          <a:blip r:embed="rId4">
            <a:lum bright="70000" contrast="-70000"/>
            <a:extLst>
              <a:ext uri="{28A0092B-C50C-407E-A947-70E740481C1C}">
                <a14:useLocalDpi xmlns:a14="http://schemas.microsoft.com/office/drawing/2010/main" val="0"/>
              </a:ext>
            </a:extLst>
          </a:blip>
          <a:stretch>
            <a:fillRect/>
          </a:stretch>
        </p:blipFill>
        <p:spPr>
          <a:xfrm>
            <a:off x="11538453" y="77104"/>
            <a:ext cx="630817" cy="700908"/>
          </a:xfrm>
          <a:prstGeom prst="rect">
            <a:avLst/>
          </a:prstGeom>
        </p:spPr>
      </p:pic>
    </p:spTree>
    <p:extLst>
      <p:ext uri="{BB962C8B-B14F-4D97-AF65-F5344CB8AC3E}">
        <p14:creationId xmlns:p14="http://schemas.microsoft.com/office/powerpoint/2010/main" val="2249165846"/>
      </p:ext>
    </p:extLst>
  </p:cSld>
  <p:clrMapOvr>
    <a:masterClrMapping/>
  </p:clrMapOvr>
  <p:transition spd="slow">
    <p:push/>
  </p:transition>
</p:sld>
</file>

<file path=ppt/slides/slide12.xml><?xml version="1.0" encoding="utf-8"?>
<p:sld xmlns:a="http://schemas.openxmlformats.org/drawingml/2006/main" xmlns:r="http://schemas.openxmlformats.org/officeDocument/2006/relationships" xmlns:p="http://schemas.openxmlformats.org/presentationml/2006/main">
  <p:cSld>
    <p:bg>
      <p:bgPr>
        <a:gradFill flip="none" rotWithShape="1">
          <a:gsLst>
            <a:gs pos="885">
              <a:srgbClr val="311546"/>
            </a:gs>
            <a:gs pos="24000">
              <a:srgbClr val="4A2364"/>
            </a:gs>
            <a:gs pos="46000">
              <a:srgbClr val="77588A"/>
            </a:gs>
          </a:gsLst>
          <a:lin ang="13500000" scaled="1"/>
          <a:tileRect/>
        </a:gradFill>
        <a:effectLst/>
      </p:bgPr>
    </p:bg>
    <p:spTree>
      <p:nvGrpSpPr>
        <p:cNvPr id="1" name=""/>
        <p:cNvGrpSpPr/>
        <p:nvPr/>
      </p:nvGrpSpPr>
      <p:grpSpPr>
        <a:xfrm>
          <a:off x="0" y="0"/>
          <a:ext cx="0" cy="0"/>
          <a:chOff x="0" y="0"/>
          <a:chExt cx="0" cy="0"/>
        </a:xfrm>
      </p:grpSpPr>
      <p:sp>
        <p:nvSpPr>
          <p:cNvPr id="11" name="Freeform 10"/>
          <p:cNvSpPr/>
          <p:nvPr/>
        </p:nvSpPr>
        <p:spPr>
          <a:xfrm>
            <a:off x="0" y="0"/>
            <a:ext cx="10837029" cy="6858000"/>
          </a:xfrm>
          <a:custGeom>
            <a:avLst/>
            <a:gdLst>
              <a:gd name="connsiteX0" fmla="*/ 0 w 10837029"/>
              <a:gd name="connsiteY0" fmla="*/ 0 h 6858000"/>
              <a:gd name="connsiteX1" fmla="*/ 8027558 w 10837029"/>
              <a:gd name="connsiteY1" fmla="*/ 0 h 6858000"/>
              <a:gd name="connsiteX2" fmla="*/ 8044827 w 10837029"/>
              <a:gd name="connsiteY2" fmla="*/ 3084 h 6858000"/>
              <a:gd name="connsiteX3" fmla="*/ 10837029 w 10837029"/>
              <a:gd name="connsiteY3" fmla="*/ 3429000 h 6858000"/>
              <a:gd name="connsiteX4" fmla="*/ 8044827 w 10837029"/>
              <a:gd name="connsiteY4" fmla="*/ 6854916 h 6858000"/>
              <a:gd name="connsiteX5" fmla="*/ 8027559 w 10837029"/>
              <a:gd name="connsiteY5" fmla="*/ 6858000 h 6858000"/>
              <a:gd name="connsiteX6" fmla="*/ 0 w 1083702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837029" h="6858000">
                <a:moveTo>
                  <a:pt x="0" y="0"/>
                </a:moveTo>
                <a:lnTo>
                  <a:pt x="8027558" y="0"/>
                </a:lnTo>
                <a:lnTo>
                  <a:pt x="8044827" y="3084"/>
                </a:lnTo>
                <a:cubicBezTo>
                  <a:pt x="9638334" y="329163"/>
                  <a:pt x="10837029" y="1739096"/>
                  <a:pt x="10837029" y="3429000"/>
                </a:cubicBezTo>
                <a:cubicBezTo>
                  <a:pt x="10837029" y="5118904"/>
                  <a:pt x="9638334" y="6528838"/>
                  <a:pt x="8044827" y="6854916"/>
                </a:cubicBezTo>
                <a:lnTo>
                  <a:pt x="8027559"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 name="Oval 4"/>
          <p:cNvSpPr/>
          <p:nvPr/>
        </p:nvSpPr>
        <p:spPr>
          <a:xfrm>
            <a:off x="8111601" y="1264186"/>
            <a:ext cx="3921322" cy="3922776"/>
          </a:xfrm>
          <a:prstGeom prst="ellipse">
            <a:avLst/>
          </a:prstGeom>
          <a:solidFill>
            <a:schemeClr val="bg1"/>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a:extLst>
              <a:ext uri="{FF2B5EF4-FFF2-40B4-BE49-F238E27FC236}">
                <a16:creationId xmlns:a16="http://schemas.microsoft.com/office/drawing/2014/main" id="{EE88B003-3B9E-DA0E-D163-B76FF9D17748}"/>
              </a:ext>
            </a:extLst>
          </p:cNvPr>
          <p:cNvSpPr>
            <a:spLocks noGrp="1"/>
          </p:cNvSpPr>
          <p:nvPr>
            <p:ph type="title"/>
          </p:nvPr>
        </p:nvSpPr>
        <p:spPr>
          <a:xfrm>
            <a:off x="324692" y="592433"/>
            <a:ext cx="7786908" cy="2567626"/>
          </a:xfrm>
        </p:spPr>
        <p:txBody>
          <a:bodyPr vert="horz" lIns="91440" tIns="45720" rIns="91440" bIns="45720" rtlCol="0" anchor="t">
            <a:noAutofit/>
          </a:bodyPr>
          <a:lstStyle/>
          <a:p>
            <a:pPr fontAlgn="base"/>
            <a:r>
              <a:rPr lang="en-US" sz="2000" b="1" dirty="0">
                <a:solidFill>
                  <a:srgbClr val="4A2364"/>
                </a:solidFill>
                <a:latin typeface="Arial" panose="020B0604020202020204" pitchFamily="34" charset="0"/>
                <a:cs typeface="Arial" panose="020B0604020202020204" pitchFamily="34" charset="0"/>
              </a:rPr>
              <a:t>The United Methodist Church Foundation-Nashville, TN   </a:t>
            </a:r>
            <a:br>
              <a:rPr lang="en-US" sz="2000" b="1" dirty="0">
                <a:solidFill>
                  <a:srgbClr val="4A2364"/>
                </a:solidFill>
                <a:latin typeface="Arial" panose="020B0604020202020204" pitchFamily="34" charset="0"/>
                <a:cs typeface="Arial" panose="020B0604020202020204" pitchFamily="34" charset="0"/>
              </a:rPr>
            </a:br>
            <a:r>
              <a:rPr lang="en-US" sz="2000" b="1" u="sng" dirty="0">
                <a:solidFill>
                  <a:srgbClr val="4A2364"/>
                </a:solidFill>
                <a:latin typeface="Arial" panose="020B0604020202020204" pitchFamily="34" charset="0"/>
                <a:cs typeface="Arial" panose="020B0604020202020204" pitchFamily="34" charset="0"/>
              </a:rPr>
              <a:t>2006-2010</a:t>
            </a:r>
            <a:br>
              <a:rPr lang="en-US" sz="2000" b="1" u="sng" dirty="0">
                <a:solidFill>
                  <a:srgbClr val="4A2364"/>
                </a:solidFill>
                <a:latin typeface="Arial" panose="020B0604020202020204" pitchFamily="34" charset="0"/>
                <a:cs typeface="Arial" panose="020B0604020202020204" pitchFamily="34" charset="0"/>
              </a:rPr>
            </a:br>
            <a:br>
              <a:rPr lang="en-US" sz="2000" b="1" dirty="0">
                <a:solidFill>
                  <a:srgbClr val="4A2364"/>
                </a:solidFill>
                <a:latin typeface="Arial" panose="020B0604020202020204" pitchFamily="34" charset="0"/>
                <a:cs typeface="Arial" panose="020B0604020202020204" pitchFamily="34" charset="0"/>
              </a:rPr>
            </a:br>
            <a:r>
              <a:rPr lang="en-US" sz="2000" b="1" dirty="0">
                <a:solidFill>
                  <a:srgbClr val="4A2364"/>
                </a:solidFill>
                <a:latin typeface="Arial" panose="020B0604020202020204" pitchFamily="34" charset="0"/>
                <a:cs typeface="Arial" panose="020B0604020202020204" pitchFamily="34" charset="0"/>
              </a:rPr>
              <a:t>ABOUT: </a:t>
            </a:r>
            <a:br>
              <a:rPr lang="en-US" sz="2000" b="1" dirty="0">
                <a:solidFill>
                  <a:srgbClr val="4A2364"/>
                </a:solidFill>
                <a:latin typeface="Arial" panose="020B0604020202020204" pitchFamily="34" charset="0"/>
                <a:cs typeface="Arial" panose="020B0604020202020204" pitchFamily="34" charset="0"/>
              </a:rPr>
            </a:br>
            <a:r>
              <a:rPr lang="en-US" sz="1800" i="1" dirty="0">
                <a:solidFill>
                  <a:srgbClr val="4A2364"/>
                </a:solidFill>
                <a:latin typeface="Arial" panose="020B0604020202020204" pitchFamily="34" charset="0"/>
                <a:cs typeface="Arial" panose="020B0604020202020204" pitchFamily="34" charset="0"/>
              </a:rPr>
              <a:t>The purpose of the Foundation is to assist United Methodists in making gifts and bequests to United Methodist churches, ministries, and institutions. We assist people in estate and tax planning as they consider various giving options. We are a ministry of financial management and consulting services at The United Methodist Church.   </a:t>
            </a:r>
            <a:br>
              <a:rPr lang="en-US" sz="1800" i="1" dirty="0">
                <a:solidFill>
                  <a:srgbClr val="4A2364"/>
                </a:solidFill>
                <a:latin typeface="Arial" panose="020B0604020202020204" pitchFamily="34" charset="0"/>
                <a:cs typeface="Arial" panose="020B0604020202020204" pitchFamily="34" charset="0"/>
              </a:rPr>
            </a:br>
            <a:br>
              <a:rPr lang="en-US" sz="2200" b="1" dirty="0">
                <a:solidFill>
                  <a:srgbClr val="4A2364"/>
                </a:solidFill>
                <a:latin typeface="Arial" panose="020B0604020202020204" pitchFamily="34" charset="0"/>
                <a:cs typeface="Arial" panose="020B0604020202020204" pitchFamily="34" charset="0"/>
              </a:rPr>
            </a:br>
            <a:br>
              <a:rPr lang="en-US" sz="2200" b="1" dirty="0">
                <a:solidFill>
                  <a:srgbClr val="4A2364"/>
                </a:solidFill>
                <a:latin typeface="Arial" panose="020B0604020202020204" pitchFamily="34" charset="0"/>
                <a:cs typeface="Arial" panose="020B0604020202020204" pitchFamily="34" charset="0"/>
              </a:rPr>
            </a:br>
            <a:br>
              <a:rPr lang="en-US" sz="2200" b="1" dirty="0">
                <a:solidFill>
                  <a:srgbClr val="4A2364"/>
                </a:solidFill>
                <a:latin typeface="Arial" panose="020B0604020202020204" pitchFamily="34" charset="0"/>
                <a:cs typeface="Arial" panose="020B0604020202020204" pitchFamily="34" charset="0"/>
              </a:rPr>
            </a:br>
            <a:endParaRPr lang="en-US" sz="2200" b="1" dirty="0">
              <a:solidFill>
                <a:srgbClr val="4A2364"/>
              </a:solidFill>
              <a:latin typeface="Arial" panose="020B0604020202020204" pitchFamily="34" charset="0"/>
              <a:cs typeface="Arial" panose="020B0604020202020204" pitchFamily="34" charset="0"/>
            </a:endParaRPr>
          </a:p>
        </p:txBody>
      </p:sp>
      <p:pic>
        <p:nvPicPr>
          <p:cNvPr id="9" name="Picture 8">
            <a:extLst>
              <a:ext uri="{FF2B5EF4-FFF2-40B4-BE49-F238E27FC236}">
                <a16:creationId xmlns:a16="http://schemas.microsoft.com/office/drawing/2014/main" id="{D5682A0B-10AC-28F1-71DB-D993E067178C}"/>
              </a:ext>
            </a:extLst>
          </p:cNvPr>
          <p:cNvPicPr>
            <a:picLocks noChangeAspect="1"/>
          </p:cNvPicPr>
          <p:nvPr/>
        </p:nvPicPr>
        <p:blipFill rotWithShape="1">
          <a:blip r:embed="rId2">
            <a:extLst>
              <a:ext uri="{28A0092B-C50C-407E-A947-70E740481C1C}">
                <a14:useLocalDpi xmlns:a14="http://schemas.microsoft.com/office/drawing/2010/main" val="0"/>
              </a:ext>
            </a:extLst>
          </a:blip>
          <a:srcRect l="15118" t="26668" r="17476" b="19504"/>
          <a:stretch/>
        </p:blipFill>
        <p:spPr>
          <a:xfrm>
            <a:off x="8253852" y="2554849"/>
            <a:ext cx="3636819" cy="1341450"/>
          </a:xfrm>
          <a:prstGeom prst="rect">
            <a:avLst/>
          </a:prstGeom>
        </p:spPr>
      </p:pic>
      <p:grpSp>
        <p:nvGrpSpPr>
          <p:cNvPr id="12" name="Group 11"/>
          <p:cNvGrpSpPr/>
          <p:nvPr/>
        </p:nvGrpSpPr>
        <p:grpSpPr>
          <a:xfrm>
            <a:off x="8279253" y="5349131"/>
            <a:ext cx="3586019" cy="982964"/>
            <a:chOff x="4859268" y="2917368"/>
            <a:chExt cx="3586019" cy="982964"/>
          </a:xfrm>
        </p:grpSpPr>
        <p:sp>
          <p:nvSpPr>
            <p:cNvPr id="17" name="Rounded Rectangle 16"/>
            <p:cNvSpPr/>
            <p:nvPr/>
          </p:nvSpPr>
          <p:spPr>
            <a:xfrm>
              <a:off x="4883826" y="2917368"/>
              <a:ext cx="3526291" cy="982964"/>
            </a:xfrm>
            <a:prstGeom prst="roundRect">
              <a:avLst>
                <a:gd name="adj" fmla="val 50000"/>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693AC53E-DEFB-541B-3949-1D5DE666899D}"/>
                </a:ext>
              </a:extLst>
            </p:cNvPr>
            <p:cNvSpPr txBox="1"/>
            <p:nvPr/>
          </p:nvSpPr>
          <p:spPr>
            <a:xfrm>
              <a:off x="4859268" y="2977002"/>
              <a:ext cx="3586019" cy="923330"/>
            </a:xfrm>
            <a:prstGeom prst="rect">
              <a:avLst/>
            </a:prstGeom>
            <a:noFill/>
          </p:spPr>
          <p:txBody>
            <a:bodyPr wrap="square" rtlCol="0">
              <a:spAutoFit/>
            </a:bodyPr>
            <a:lstStyle/>
            <a:p>
              <a:pPr algn="ctr"/>
              <a:r>
                <a:rPr lang="en-US" b="1" i="1" dirty="0">
                  <a:solidFill>
                    <a:srgbClr val="311546"/>
                  </a:solidFill>
                  <a:latin typeface="Arial" panose="020B0604020202020204" pitchFamily="34" charset="0"/>
                  <a:cs typeface="Arial" panose="020B0604020202020204" pitchFamily="34" charset="0"/>
                </a:rPr>
                <a:t>Raised $8 million for a series of events in twelve (12) jurisdictional regions.   </a:t>
              </a:r>
            </a:p>
          </p:txBody>
        </p:sp>
      </p:grpSp>
      <p:sp>
        <p:nvSpPr>
          <p:cNvPr id="10" name="TextBox 9"/>
          <p:cNvSpPr txBox="1"/>
          <p:nvPr/>
        </p:nvSpPr>
        <p:spPr>
          <a:xfrm>
            <a:off x="363399" y="3064210"/>
            <a:ext cx="6661194" cy="3970318"/>
          </a:xfrm>
          <a:prstGeom prst="rect">
            <a:avLst/>
          </a:prstGeom>
          <a:noFill/>
        </p:spPr>
        <p:txBody>
          <a:bodyPr wrap="square" rtlCol="0">
            <a:spAutoFit/>
          </a:bodyPr>
          <a:lstStyle/>
          <a:p>
            <a:r>
              <a:rPr lang="en-US" sz="2000" b="1" dirty="0">
                <a:solidFill>
                  <a:srgbClr val="4A2364"/>
                </a:solidFill>
                <a:latin typeface="Arial" panose="020B0604020202020204" pitchFamily="34" charset="0"/>
                <a:cs typeface="Arial" panose="020B0604020202020204" pitchFamily="34" charset="0"/>
              </a:rPr>
              <a:t>ROLE: Director of Giving and Development</a:t>
            </a:r>
          </a:p>
          <a:p>
            <a:pPr marL="285750" indent="-285750">
              <a:buBlip>
                <a:blip r:embed="rId3"/>
              </a:buBlip>
            </a:pPr>
            <a:r>
              <a:rPr lang="en-US" dirty="0">
                <a:solidFill>
                  <a:srgbClr val="4A2364"/>
                </a:solidFill>
                <a:latin typeface="Arial" panose="020B0604020202020204" pitchFamily="34" charset="0"/>
                <a:cs typeface="Arial" panose="020B0604020202020204" pitchFamily="34" charset="0"/>
              </a:rPr>
              <a:t>Managed major and planned giving programs to increase giving for donor-directed endowments. </a:t>
            </a:r>
          </a:p>
          <a:p>
            <a:pPr marL="285750" indent="-285750">
              <a:buBlip>
                <a:blip r:embed="rId3"/>
              </a:buBlip>
            </a:pPr>
            <a:r>
              <a:rPr lang="en-US" dirty="0">
                <a:solidFill>
                  <a:srgbClr val="4A2364"/>
                </a:solidFill>
                <a:latin typeface="Arial" panose="020B0604020202020204" pitchFamily="34" charset="0"/>
                <a:cs typeface="Arial" panose="020B0604020202020204" pitchFamily="34" charset="0"/>
              </a:rPr>
              <a:t>Managed a comprehensive donor portfolio of major and planned giving. </a:t>
            </a:r>
          </a:p>
          <a:p>
            <a:pPr marL="285750" indent="-285750">
              <a:buBlip>
                <a:blip r:embed="rId3"/>
              </a:buBlip>
            </a:pPr>
            <a:r>
              <a:rPr lang="en-US" dirty="0">
                <a:solidFill>
                  <a:srgbClr val="4A2364"/>
                </a:solidFill>
                <a:latin typeface="Arial" panose="020B0604020202020204" pitchFamily="34" charset="0"/>
                <a:cs typeface="Arial" panose="020B0604020202020204" pitchFamily="34" charset="0"/>
              </a:rPr>
              <a:t>Provided visionary leadership for all development initiatives to create engagement opportunities.</a:t>
            </a:r>
          </a:p>
          <a:p>
            <a:pPr marL="285750" indent="-285750">
              <a:buBlip>
                <a:blip r:embed="rId3"/>
              </a:buBlip>
            </a:pPr>
            <a:r>
              <a:rPr lang="en-US" dirty="0">
                <a:solidFill>
                  <a:srgbClr val="4A2364"/>
                </a:solidFill>
                <a:latin typeface="Arial" panose="020B0604020202020204" pitchFamily="34" charset="0"/>
                <a:cs typeface="Arial" panose="020B0604020202020204" pitchFamily="34" charset="0"/>
              </a:rPr>
              <a:t>Led development initiatives working directly with key denomination leaders including Bishops, General Secretaries, Pastors, and Superintendents. </a:t>
            </a:r>
          </a:p>
          <a:p>
            <a:pPr marL="285750" indent="-285750">
              <a:buBlip>
                <a:blip r:embed="rId3"/>
              </a:buBlip>
            </a:pPr>
            <a:r>
              <a:rPr lang="en-US" dirty="0">
                <a:solidFill>
                  <a:srgbClr val="4A2364"/>
                </a:solidFill>
                <a:latin typeface="Arial" panose="020B0604020202020204" pitchFamily="34" charset="0"/>
                <a:cs typeface="Arial" panose="020B0604020202020204" pitchFamily="34" charset="0"/>
              </a:rPr>
              <a:t>Planned, and coordinated major donor solicitations. </a:t>
            </a:r>
            <a:br>
              <a:rPr lang="en-US" dirty="0">
                <a:solidFill>
                  <a:srgbClr val="4A2364"/>
                </a:solidFill>
                <a:latin typeface="Arial" panose="020B0604020202020204" pitchFamily="34" charset="0"/>
                <a:cs typeface="Arial" panose="020B0604020202020204" pitchFamily="34" charset="0"/>
              </a:rPr>
            </a:br>
            <a:r>
              <a:rPr lang="en-US" b="1" i="1" dirty="0">
                <a:solidFill>
                  <a:srgbClr val="4A2364"/>
                </a:solidFill>
                <a:latin typeface="Arial" panose="020B0604020202020204" pitchFamily="34" charset="0"/>
                <a:cs typeface="Arial" panose="020B0604020202020204" pitchFamily="34" charset="0"/>
              </a:rPr>
              <a:t>Raised $8 million for a series of events in twelve (12) jurisdictional regions. </a:t>
            </a:r>
            <a:r>
              <a:rPr lang="en-US" b="1" dirty="0">
                <a:solidFill>
                  <a:srgbClr val="4A2364"/>
                </a:solidFill>
                <a:latin typeface="Arial" panose="020B0604020202020204" pitchFamily="34" charset="0"/>
                <a:cs typeface="Arial" panose="020B0604020202020204" pitchFamily="34" charset="0"/>
              </a:rPr>
              <a:t>  </a:t>
            </a:r>
            <a:br>
              <a:rPr lang="en-US" b="1" dirty="0">
                <a:solidFill>
                  <a:srgbClr val="4A2364"/>
                </a:solidFill>
                <a:latin typeface="Arial" panose="020B0604020202020204" pitchFamily="34" charset="0"/>
                <a:cs typeface="Arial" panose="020B0604020202020204" pitchFamily="34" charset="0"/>
              </a:rPr>
            </a:br>
            <a:endParaRPr lang="en-US" dirty="0">
              <a:latin typeface="Arial" panose="020B0604020202020204" pitchFamily="34" charset="0"/>
              <a:cs typeface="Arial" panose="020B0604020202020204" pitchFamily="34" charset="0"/>
            </a:endParaRPr>
          </a:p>
        </p:txBody>
      </p:sp>
      <p:pic>
        <p:nvPicPr>
          <p:cNvPr id="15" name="Picture 14"/>
          <p:cNvPicPr>
            <a:picLocks noChangeAspect="1"/>
          </p:cNvPicPr>
          <p:nvPr/>
        </p:nvPicPr>
        <p:blipFill>
          <a:blip r:embed="rId4">
            <a:lum bright="70000" contrast="-70000"/>
            <a:extLst>
              <a:ext uri="{28A0092B-C50C-407E-A947-70E740481C1C}">
                <a14:useLocalDpi xmlns:a14="http://schemas.microsoft.com/office/drawing/2010/main" val="0"/>
              </a:ext>
            </a:extLst>
          </a:blip>
          <a:stretch>
            <a:fillRect/>
          </a:stretch>
        </p:blipFill>
        <p:spPr>
          <a:xfrm>
            <a:off x="11538453" y="77104"/>
            <a:ext cx="630817" cy="700908"/>
          </a:xfrm>
          <a:prstGeom prst="rect">
            <a:avLst/>
          </a:prstGeom>
        </p:spPr>
      </p:pic>
    </p:spTree>
    <p:extLst>
      <p:ext uri="{BB962C8B-B14F-4D97-AF65-F5344CB8AC3E}">
        <p14:creationId xmlns:p14="http://schemas.microsoft.com/office/powerpoint/2010/main" val="1131017477"/>
      </p:ext>
    </p:extLst>
  </p:cSld>
  <p:clrMapOvr>
    <a:masterClrMapping/>
  </p:clrMapOvr>
  <p:transition spd="slow">
    <p:push/>
  </p:transition>
</p:sld>
</file>

<file path=ppt/slides/slide13.xml><?xml version="1.0" encoding="utf-8"?>
<p:sld xmlns:a="http://schemas.openxmlformats.org/drawingml/2006/main" xmlns:r="http://schemas.openxmlformats.org/officeDocument/2006/relationships" xmlns:p="http://schemas.openxmlformats.org/presentationml/2006/main">
  <p:cSld>
    <p:bg>
      <p:bgPr>
        <a:gradFill flip="none" rotWithShape="1">
          <a:gsLst>
            <a:gs pos="885">
              <a:srgbClr val="311546"/>
            </a:gs>
            <a:gs pos="24000">
              <a:srgbClr val="4A2364"/>
            </a:gs>
            <a:gs pos="46000">
              <a:srgbClr val="77588A"/>
            </a:gs>
          </a:gsLst>
          <a:lin ang="13500000" scaled="1"/>
          <a:tileRect/>
        </a:gradFill>
        <a:effectLst/>
      </p:bgPr>
    </p:bg>
    <p:spTree>
      <p:nvGrpSpPr>
        <p:cNvPr id="1" name=""/>
        <p:cNvGrpSpPr/>
        <p:nvPr/>
      </p:nvGrpSpPr>
      <p:grpSpPr>
        <a:xfrm>
          <a:off x="0" y="0"/>
          <a:ext cx="0" cy="0"/>
          <a:chOff x="0" y="0"/>
          <a:chExt cx="0" cy="0"/>
        </a:xfrm>
      </p:grpSpPr>
      <p:sp>
        <p:nvSpPr>
          <p:cNvPr id="11" name="Freeform 10"/>
          <p:cNvSpPr/>
          <p:nvPr/>
        </p:nvSpPr>
        <p:spPr>
          <a:xfrm>
            <a:off x="0" y="0"/>
            <a:ext cx="10837029" cy="6858000"/>
          </a:xfrm>
          <a:custGeom>
            <a:avLst/>
            <a:gdLst>
              <a:gd name="connsiteX0" fmla="*/ 0 w 10837029"/>
              <a:gd name="connsiteY0" fmla="*/ 0 h 6858000"/>
              <a:gd name="connsiteX1" fmla="*/ 8027558 w 10837029"/>
              <a:gd name="connsiteY1" fmla="*/ 0 h 6858000"/>
              <a:gd name="connsiteX2" fmla="*/ 8044827 w 10837029"/>
              <a:gd name="connsiteY2" fmla="*/ 3084 h 6858000"/>
              <a:gd name="connsiteX3" fmla="*/ 10837029 w 10837029"/>
              <a:gd name="connsiteY3" fmla="*/ 3429000 h 6858000"/>
              <a:gd name="connsiteX4" fmla="*/ 8044827 w 10837029"/>
              <a:gd name="connsiteY4" fmla="*/ 6854916 h 6858000"/>
              <a:gd name="connsiteX5" fmla="*/ 8027559 w 10837029"/>
              <a:gd name="connsiteY5" fmla="*/ 6858000 h 6858000"/>
              <a:gd name="connsiteX6" fmla="*/ 0 w 1083702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837029" h="6858000">
                <a:moveTo>
                  <a:pt x="0" y="0"/>
                </a:moveTo>
                <a:lnTo>
                  <a:pt x="8027558" y="0"/>
                </a:lnTo>
                <a:lnTo>
                  <a:pt x="8044827" y="3084"/>
                </a:lnTo>
                <a:cubicBezTo>
                  <a:pt x="9638334" y="329163"/>
                  <a:pt x="10837029" y="1739096"/>
                  <a:pt x="10837029" y="3429000"/>
                </a:cubicBezTo>
                <a:cubicBezTo>
                  <a:pt x="10837029" y="5118904"/>
                  <a:pt x="9638334" y="6528838"/>
                  <a:pt x="8044827" y="6854916"/>
                </a:cubicBezTo>
                <a:lnTo>
                  <a:pt x="8027559"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 name="Oval 4"/>
          <p:cNvSpPr/>
          <p:nvPr/>
        </p:nvSpPr>
        <p:spPr>
          <a:xfrm>
            <a:off x="8111601" y="1264186"/>
            <a:ext cx="3921322" cy="3922776"/>
          </a:xfrm>
          <a:prstGeom prst="ellipse">
            <a:avLst/>
          </a:prstGeom>
          <a:solidFill>
            <a:schemeClr val="bg1"/>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a:extLst>
              <a:ext uri="{FF2B5EF4-FFF2-40B4-BE49-F238E27FC236}">
                <a16:creationId xmlns:a16="http://schemas.microsoft.com/office/drawing/2014/main" id="{EE88B003-3B9E-DA0E-D163-B76FF9D17748}"/>
              </a:ext>
            </a:extLst>
          </p:cNvPr>
          <p:cNvSpPr>
            <a:spLocks noGrp="1"/>
          </p:cNvSpPr>
          <p:nvPr>
            <p:ph type="title"/>
          </p:nvPr>
        </p:nvSpPr>
        <p:spPr>
          <a:xfrm>
            <a:off x="324692" y="592433"/>
            <a:ext cx="7786908" cy="3186191"/>
          </a:xfrm>
        </p:spPr>
        <p:txBody>
          <a:bodyPr vert="horz" lIns="91440" tIns="45720" rIns="91440" bIns="45720" rtlCol="0" anchor="t">
            <a:noAutofit/>
          </a:bodyPr>
          <a:lstStyle/>
          <a:p>
            <a:pPr fontAlgn="base"/>
            <a:r>
              <a:rPr lang="en-US" sz="2000" b="1" dirty="0">
                <a:solidFill>
                  <a:srgbClr val="4A2364"/>
                </a:solidFill>
                <a:latin typeface="Arial" panose="020B0604020202020204" pitchFamily="34" charset="0"/>
                <a:cs typeface="Arial" panose="020B0604020202020204" pitchFamily="34" charset="0"/>
              </a:rPr>
              <a:t>The American Bible Society </a:t>
            </a:r>
            <a:br>
              <a:rPr lang="en-US" sz="2000" b="1" dirty="0">
                <a:solidFill>
                  <a:srgbClr val="4A2364"/>
                </a:solidFill>
                <a:latin typeface="Arial" panose="020B0604020202020204" pitchFamily="34" charset="0"/>
                <a:cs typeface="Arial" panose="020B0604020202020204" pitchFamily="34" charset="0"/>
              </a:rPr>
            </a:br>
            <a:r>
              <a:rPr lang="en-US" sz="2000" b="1" dirty="0">
                <a:solidFill>
                  <a:srgbClr val="4A2364"/>
                </a:solidFill>
                <a:latin typeface="Arial" panose="020B0604020202020204" pitchFamily="34" charset="0"/>
                <a:cs typeface="Arial" panose="020B0604020202020204" pitchFamily="34" charset="0"/>
              </a:rPr>
              <a:t>New York, NY</a:t>
            </a:r>
            <a:br>
              <a:rPr lang="en-US" sz="2000" b="1" dirty="0">
                <a:solidFill>
                  <a:srgbClr val="4A2364"/>
                </a:solidFill>
                <a:latin typeface="Arial" panose="020B0604020202020204" pitchFamily="34" charset="0"/>
                <a:cs typeface="Arial" panose="020B0604020202020204" pitchFamily="34" charset="0"/>
              </a:rPr>
            </a:br>
            <a:r>
              <a:rPr lang="en-US" sz="2000" u="sng" dirty="0">
                <a:solidFill>
                  <a:srgbClr val="4A2364"/>
                </a:solidFill>
                <a:latin typeface="Arial" panose="020B0604020202020204" pitchFamily="34" charset="0"/>
                <a:cs typeface="Arial" panose="020B0604020202020204" pitchFamily="34" charset="0"/>
              </a:rPr>
              <a:t>2006 – 2008</a:t>
            </a:r>
            <a:br>
              <a:rPr lang="en-US" sz="2000" u="sng" dirty="0">
                <a:solidFill>
                  <a:srgbClr val="4A2364"/>
                </a:solidFill>
                <a:latin typeface="Arial" panose="020B0604020202020204" pitchFamily="34" charset="0"/>
                <a:cs typeface="Arial" panose="020B0604020202020204" pitchFamily="34" charset="0"/>
              </a:rPr>
            </a:br>
            <a:br>
              <a:rPr lang="en-US" sz="2000" b="1" dirty="0">
                <a:solidFill>
                  <a:srgbClr val="4A2364"/>
                </a:solidFill>
                <a:latin typeface="Arial" panose="020B0604020202020204" pitchFamily="34" charset="0"/>
                <a:cs typeface="Arial" panose="020B0604020202020204" pitchFamily="34" charset="0"/>
              </a:rPr>
            </a:br>
            <a:r>
              <a:rPr lang="en-US" sz="2000" b="1" dirty="0">
                <a:solidFill>
                  <a:srgbClr val="4A2364"/>
                </a:solidFill>
                <a:latin typeface="Arial" panose="020B0604020202020204" pitchFamily="34" charset="0"/>
                <a:cs typeface="Arial" panose="020B0604020202020204" pitchFamily="34" charset="0"/>
              </a:rPr>
              <a:t>ABOUT: </a:t>
            </a:r>
            <a:br>
              <a:rPr lang="en-US" sz="2000" b="1" dirty="0">
                <a:solidFill>
                  <a:srgbClr val="4A2364"/>
                </a:solidFill>
                <a:latin typeface="Arial" panose="020B0604020202020204" pitchFamily="34" charset="0"/>
                <a:cs typeface="Arial" panose="020B0604020202020204" pitchFamily="34" charset="0"/>
              </a:rPr>
            </a:br>
            <a:r>
              <a:rPr lang="en-US" sz="1800" i="1" dirty="0">
                <a:solidFill>
                  <a:srgbClr val="4A2364"/>
                </a:solidFill>
                <a:latin typeface="Arial" panose="020B0604020202020204" pitchFamily="34" charset="0"/>
                <a:cs typeface="Arial" panose="020B0604020202020204" pitchFamily="34" charset="0"/>
              </a:rPr>
              <a:t>American Bible Society is a U.S.-based Christian nonprofit headquartered in Philadelphia, Pennsylvania. As the American member organization of United Bible Societies, it supports global Bible translation, production, distribution, literacy, engagement, ministry, and advocacy efforts.</a:t>
            </a:r>
            <a:br>
              <a:rPr lang="en-US" sz="1800" i="1" dirty="0">
                <a:solidFill>
                  <a:srgbClr val="4A2364"/>
                </a:solidFill>
                <a:latin typeface="Arial" panose="020B0604020202020204" pitchFamily="34" charset="0"/>
                <a:cs typeface="Arial" panose="020B0604020202020204" pitchFamily="34" charset="0"/>
              </a:rPr>
            </a:br>
            <a:br>
              <a:rPr lang="en-US" sz="1800" i="1" dirty="0">
                <a:solidFill>
                  <a:srgbClr val="4A2364"/>
                </a:solidFill>
                <a:latin typeface="Arial" panose="020B0604020202020204" pitchFamily="34" charset="0"/>
                <a:cs typeface="Arial" panose="020B0604020202020204" pitchFamily="34" charset="0"/>
              </a:rPr>
            </a:br>
            <a:br>
              <a:rPr lang="en-US" sz="2000" b="1" dirty="0">
                <a:solidFill>
                  <a:srgbClr val="4A2364"/>
                </a:solidFill>
                <a:latin typeface="Arial" panose="020B0604020202020204" pitchFamily="34" charset="0"/>
                <a:cs typeface="Arial" panose="020B0604020202020204" pitchFamily="34" charset="0"/>
              </a:rPr>
            </a:br>
            <a:br>
              <a:rPr lang="en-US" sz="2200" b="1" dirty="0">
                <a:solidFill>
                  <a:srgbClr val="4A2364"/>
                </a:solidFill>
                <a:latin typeface="Arial" panose="020B0604020202020204" pitchFamily="34" charset="0"/>
                <a:cs typeface="Arial" panose="020B0604020202020204" pitchFamily="34" charset="0"/>
              </a:rPr>
            </a:br>
            <a:r>
              <a:rPr lang="en-US" sz="2200" b="1" dirty="0">
                <a:solidFill>
                  <a:srgbClr val="4A2364"/>
                </a:solidFill>
                <a:latin typeface="Arial" panose="020B0604020202020204" pitchFamily="34" charset="0"/>
                <a:cs typeface="Arial" panose="020B0604020202020204" pitchFamily="34" charset="0"/>
              </a:rPr>
              <a:t> </a:t>
            </a:r>
            <a:br>
              <a:rPr lang="en-US" sz="2200" b="1" dirty="0">
                <a:solidFill>
                  <a:srgbClr val="4A2364"/>
                </a:solidFill>
                <a:latin typeface="Arial" panose="020B0604020202020204" pitchFamily="34" charset="0"/>
                <a:cs typeface="Arial" panose="020B0604020202020204" pitchFamily="34" charset="0"/>
              </a:rPr>
            </a:br>
            <a:br>
              <a:rPr lang="en-US" sz="2200" b="1" dirty="0">
                <a:solidFill>
                  <a:srgbClr val="4A2364"/>
                </a:solidFill>
                <a:latin typeface="Arial" panose="020B0604020202020204" pitchFamily="34" charset="0"/>
                <a:cs typeface="Arial" panose="020B0604020202020204" pitchFamily="34" charset="0"/>
              </a:rPr>
            </a:br>
            <a:br>
              <a:rPr lang="en-US" sz="2200" b="1" dirty="0">
                <a:solidFill>
                  <a:srgbClr val="4A2364"/>
                </a:solidFill>
                <a:latin typeface="Arial" panose="020B0604020202020204" pitchFamily="34" charset="0"/>
                <a:cs typeface="Arial" panose="020B0604020202020204" pitchFamily="34" charset="0"/>
              </a:rPr>
            </a:br>
            <a:br>
              <a:rPr lang="en-US" sz="2200" b="1" dirty="0">
                <a:solidFill>
                  <a:srgbClr val="4A2364"/>
                </a:solidFill>
                <a:latin typeface="Arial" panose="020B0604020202020204" pitchFamily="34" charset="0"/>
                <a:cs typeface="Arial" panose="020B0604020202020204" pitchFamily="34" charset="0"/>
              </a:rPr>
            </a:br>
            <a:endParaRPr lang="en-US" sz="2200" b="1" dirty="0">
              <a:solidFill>
                <a:srgbClr val="4A2364"/>
              </a:solidFill>
              <a:latin typeface="Arial" panose="020B0604020202020204" pitchFamily="34" charset="0"/>
              <a:cs typeface="Arial" panose="020B0604020202020204" pitchFamily="34" charset="0"/>
            </a:endParaRPr>
          </a:p>
        </p:txBody>
      </p:sp>
      <p:grpSp>
        <p:nvGrpSpPr>
          <p:cNvPr id="14" name="Group 13"/>
          <p:cNvGrpSpPr/>
          <p:nvPr/>
        </p:nvGrpSpPr>
        <p:grpSpPr>
          <a:xfrm>
            <a:off x="8447655" y="5381548"/>
            <a:ext cx="3526291" cy="666209"/>
            <a:chOff x="4883826" y="2984955"/>
            <a:chExt cx="3526291" cy="666209"/>
          </a:xfrm>
        </p:grpSpPr>
        <p:sp>
          <p:nvSpPr>
            <p:cNvPr id="15" name="Rounded Rectangle 14"/>
            <p:cNvSpPr/>
            <p:nvPr/>
          </p:nvSpPr>
          <p:spPr>
            <a:xfrm>
              <a:off x="4883826" y="2984955"/>
              <a:ext cx="3526291" cy="646331"/>
            </a:xfrm>
            <a:prstGeom prst="roundRect">
              <a:avLst>
                <a:gd name="adj" fmla="val 50000"/>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a:extLst>
                <a:ext uri="{FF2B5EF4-FFF2-40B4-BE49-F238E27FC236}">
                  <a16:creationId xmlns:a16="http://schemas.microsoft.com/office/drawing/2014/main" id="{693AC53E-DEFB-541B-3949-1D5DE666899D}"/>
                </a:ext>
              </a:extLst>
            </p:cNvPr>
            <p:cNvSpPr txBox="1"/>
            <p:nvPr/>
          </p:nvSpPr>
          <p:spPr>
            <a:xfrm>
              <a:off x="5147166" y="3004833"/>
              <a:ext cx="2999610" cy="646331"/>
            </a:xfrm>
            <a:prstGeom prst="rect">
              <a:avLst/>
            </a:prstGeom>
            <a:noFill/>
          </p:spPr>
          <p:txBody>
            <a:bodyPr wrap="square" rtlCol="0">
              <a:spAutoFit/>
            </a:bodyPr>
            <a:lstStyle/>
            <a:p>
              <a:pPr algn="ctr"/>
              <a:r>
                <a:rPr lang="en-US" b="1" i="1" dirty="0">
                  <a:solidFill>
                    <a:srgbClr val="311546"/>
                  </a:solidFill>
                  <a:latin typeface="Arial" panose="020B0604020202020204" pitchFamily="34" charset="0"/>
                  <a:cs typeface="Arial" panose="020B0604020202020204" pitchFamily="34" charset="0"/>
                </a:rPr>
                <a:t>Raised $8 million through </a:t>
              </a:r>
            </a:p>
            <a:p>
              <a:pPr algn="ctr"/>
              <a:r>
                <a:rPr lang="en-US" b="1" i="1" dirty="0">
                  <a:solidFill>
                    <a:srgbClr val="311546"/>
                  </a:solidFill>
                  <a:latin typeface="Arial" panose="020B0604020202020204" pitchFamily="34" charset="0"/>
                  <a:cs typeface="Arial" panose="020B0604020202020204" pitchFamily="34" charset="0"/>
                </a:rPr>
                <a:t>this initiative.</a:t>
              </a:r>
            </a:p>
          </p:txBody>
        </p:sp>
      </p:grpSp>
      <p:pic>
        <p:nvPicPr>
          <p:cNvPr id="10" name="Picture 9">
            <a:extLst>
              <a:ext uri="{FF2B5EF4-FFF2-40B4-BE49-F238E27FC236}">
                <a16:creationId xmlns:a16="http://schemas.microsoft.com/office/drawing/2014/main" id="{B28D1613-E072-61F9-18D3-FC046479AE81}"/>
              </a:ext>
            </a:extLst>
          </p:cNvPr>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p:blipFill>
        <p:spPr>
          <a:xfrm>
            <a:off x="8305121" y="2300150"/>
            <a:ext cx="3534282" cy="1850848"/>
          </a:xfrm>
          <a:prstGeom prst="rect">
            <a:avLst/>
          </a:prstGeom>
        </p:spPr>
      </p:pic>
      <p:sp>
        <p:nvSpPr>
          <p:cNvPr id="9" name="TextBox 8"/>
          <p:cNvSpPr txBox="1"/>
          <p:nvPr/>
        </p:nvSpPr>
        <p:spPr>
          <a:xfrm>
            <a:off x="313490" y="3119946"/>
            <a:ext cx="6661194" cy="2339102"/>
          </a:xfrm>
          <a:prstGeom prst="rect">
            <a:avLst/>
          </a:prstGeom>
          <a:noFill/>
        </p:spPr>
        <p:txBody>
          <a:bodyPr wrap="square" rtlCol="0">
            <a:spAutoFit/>
          </a:bodyPr>
          <a:lstStyle/>
          <a:p>
            <a:r>
              <a:rPr lang="en-US" sz="2000" b="1" dirty="0">
                <a:solidFill>
                  <a:srgbClr val="4A2364"/>
                </a:solidFill>
                <a:latin typeface="Arial" panose="020B0604020202020204" pitchFamily="34" charset="0"/>
                <a:cs typeface="Arial" panose="020B0604020202020204" pitchFamily="34" charset="0"/>
              </a:rPr>
              <a:t>ROLE: Strategic Partnership Consultant</a:t>
            </a:r>
          </a:p>
          <a:p>
            <a:pPr marL="342900" indent="-342900">
              <a:buBlip>
                <a:blip r:embed="rId3"/>
              </a:buBlip>
            </a:pPr>
            <a:r>
              <a:rPr lang="en-US" dirty="0">
                <a:solidFill>
                  <a:srgbClr val="4A2364"/>
                </a:solidFill>
                <a:latin typeface="Arial" panose="020B0604020202020204" pitchFamily="34" charset="0"/>
                <a:cs typeface="Arial" panose="020B0604020202020204" pitchFamily="34" charset="0"/>
              </a:rPr>
              <a:t>Responsible for assisting this international organization in planning and implementing a US-based public awareness campaign by producing high-profile media events in New York City. </a:t>
            </a:r>
          </a:p>
          <a:p>
            <a:endParaRPr lang="en-US" dirty="0">
              <a:solidFill>
                <a:srgbClr val="4A2364"/>
              </a:solidFill>
              <a:latin typeface="Arial" panose="020B0604020202020204" pitchFamily="34" charset="0"/>
              <a:cs typeface="Arial" panose="020B0604020202020204" pitchFamily="34" charset="0"/>
            </a:endParaRPr>
          </a:p>
          <a:p>
            <a:r>
              <a:rPr lang="en-US" b="1" i="1" dirty="0">
                <a:solidFill>
                  <a:srgbClr val="4A2364"/>
                </a:solidFill>
                <a:latin typeface="Arial" panose="020B0604020202020204" pitchFamily="34" charset="0"/>
                <a:cs typeface="Arial" panose="020B0604020202020204" pitchFamily="34" charset="0"/>
              </a:rPr>
              <a:t>Raised $8 million through this initiative. </a:t>
            </a:r>
            <a:br>
              <a:rPr lang="en-US" b="1" i="1" dirty="0">
                <a:solidFill>
                  <a:srgbClr val="4A2364"/>
                </a:solidFill>
                <a:latin typeface="Arial" panose="020B0604020202020204" pitchFamily="34" charset="0"/>
                <a:cs typeface="Arial" panose="020B0604020202020204" pitchFamily="34" charset="0"/>
              </a:rPr>
            </a:br>
            <a:endParaRPr lang="en-US"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lum bright="70000" contrast="-70000"/>
            <a:extLst>
              <a:ext uri="{28A0092B-C50C-407E-A947-70E740481C1C}">
                <a14:useLocalDpi xmlns:a14="http://schemas.microsoft.com/office/drawing/2010/main" val="0"/>
              </a:ext>
            </a:extLst>
          </a:blip>
          <a:stretch>
            <a:fillRect/>
          </a:stretch>
        </p:blipFill>
        <p:spPr>
          <a:xfrm>
            <a:off x="11538453" y="77104"/>
            <a:ext cx="630817" cy="700908"/>
          </a:xfrm>
          <a:prstGeom prst="rect">
            <a:avLst/>
          </a:prstGeom>
        </p:spPr>
      </p:pic>
    </p:spTree>
    <p:extLst>
      <p:ext uri="{BB962C8B-B14F-4D97-AF65-F5344CB8AC3E}">
        <p14:creationId xmlns:p14="http://schemas.microsoft.com/office/powerpoint/2010/main" val="4270885288"/>
      </p:ext>
    </p:extLst>
  </p:cSld>
  <p:clrMapOvr>
    <a:masterClrMapping/>
  </p:clrMapOvr>
  <p:transition spd="slow">
    <p:push/>
  </p:transition>
</p:sld>
</file>

<file path=ppt/slides/slide14.xml><?xml version="1.0" encoding="utf-8"?>
<p:sld xmlns:a="http://schemas.openxmlformats.org/drawingml/2006/main" xmlns:r="http://schemas.openxmlformats.org/officeDocument/2006/relationships" xmlns:p="http://schemas.openxmlformats.org/presentationml/2006/main">
  <p:cSld>
    <p:bg>
      <p:bgPr>
        <a:gradFill flip="none" rotWithShape="1">
          <a:gsLst>
            <a:gs pos="885">
              <a:srgbClr val="311546"/>
            </a:gs>
            <a:gs pos="24000">
              <a:srgbClr val="4A2364"/>
            </a:gs>
            <a:gs pos="46000">
              <a:srgbClr val="77588A"/>
            </a:gs>
          </a:gsLst>
          <a:lin ang="13500000" scaled="1"/>
          <a:tileRect/>
        </a:gradFill>
        <a:effectLst/>
      </p:bgPr>
    </p:bg>
    <p:spTree>
      <p:nvGrpSpPr>
        <p:cNvPr id="1" name=""/>
        <p:cNvGrpSpPr/>
        <p:nvPr/>
      </p:nvGrpSpPr>
      <p:grpSpPr>
        <a:xfrm>
          <a:off x="0" y="0"/>
          <a:ext cx="0" cy="0"/>
          <a:chOff x="0" y="0"/>
          <a:chExt cx="0" cy="0"/>
        </a:xfrm>
      </p:grpSpPr>
      <p:sp>
        <p:nvSpPr>
          <p:cNvPr id="11" name="Freeform 10"/>
          <p:cNvSpPr/>
          <p:nvPr/>
        </p:nvSpPr>
        <p:spPr>
          <a:xfrm>
            <a:off x="0" y="0"/>
            <a:ext cx="10837029" cy="6858000"/>
          </a:xfrm>
          <a:custGeom>
            <a:avLst/>
            <a:gdLst>
              <a:gd name="connsiteX0" fmla="*/ 0 w 10837029"/>
              <a:gd name="connsiteY0" fmla="*/ 0 h 6858000"/>
              <a:gd name="connsiteX1" fmla="*/ 8027558 w 10837029"/>
              <a:gd name="connsiteY1" fmla="*/ 0 h 6858000"/>
              <a:gd name="connsiteX2" fmla="*/ 8044827 w 10837029"/>
              <a:gd name="connsiteY2" fmla="*/ 3084 h 6858000"/>
              <a:gd name="connsiteX3" fmla="*/ 10837029 w 10837029"/>
              <a:gd name="connsiteY3" fmla="*/ 3429000 h 6858000"/>
              <a:gd name="connsiteX4" fmla="*/ 8044827 w 10837029"/>
              <a:gd name="connsiteY4" fmla="*/ 6854916 h 6858000"/>
              <a:gd name="connsiteX5" fmla="*/ 8027559 w 10837029"/>
              <a:gd name="connsiteY5" fmla="*/ 6858000 h 6858000"/>
              <a:gd name="connsiteX6" fmla="*/ 0 w 1083702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837029" h="6858000">
                <a:moveTo>
                  <a:pt x="0" y="0"/>
                </a:moveTo>
                <a:lnTo>
                  <a:pt x="8027558" y="0"/>
                </a:lnTo>
                <a:lnTo>
                  <a:pt x="8044827" y="3084"/>
                </a:lnTo>
                <a:cubicBezTo>
                  <a:pt x="9638334" y="329163"/>
                  <a:pt x="10837029" y="1739096"/>
                  <a:pt x="10837029" y="3429000"/>
                </a:cubicBezTo>
                <a:cubicBezTo>
                  <a:pt x="10837029" y="5118904"/>
                  <a:pt x="9638334" y="6528838"/>
                  <a:pt x="8044827" y="6854916"/>
                </a:cubicBezTo>
                <a:lnTo>
                  <a:pt x="8027559"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 name="Oval 4"/>
          <p:cNvSpPr/>
          <p:nvPr/>
        </p:nvSpPr>
        <p:spPr>
          <a:xfrm>
            <a:off x="8111601" y="1264186"/>
            <a:ext cx="3921322" cy="3922776"/>
          </a:xfrm>
          <a:prstGeom prst="ellipse">
            <a:avLst/>
          </a:prstGeom>
          <a:solidFill>
            <a:schemeClr val="bg1"/>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a:extLst>
              <a:ext uri="{FF2B5EF4-FFF2-40B4-BE49-F238E27FC236}">
                <a16:creationId xmlns:a16="http://schemas.microsoft.com/office/drawing/2014/main" id="{EE88B003-3B9E-DA0E-D163-B76FF9D17748}"/>
              </a:ext>
            </a:extLst>
          </p:cNvPr>
          <p:cNvSpPr>
            <a:spLocks noGrp="1"/>
          </p:cNvSpPr>
          <p:nvPr>
            <p:ph type="title"/>
          </p:nvPr>
        </p:nvSpPr>
        <p:spPr>
          <a:xfrm>
            <a:off x="324692" y="301485"/>
            <a:ext cx="7786908" cy="3221644"/>
          </a:xfrm>
        </p:spPr>
        <p:txBody>
          <a:bodyPr vert="horz" lIns="91440" tIns="45720" rIns="91440" bIns="45720" rtlCol="0" anchor="t">
            <a:noAutofit/>
          </a:bodyPr>
          <a:lstStyle/>
          <a:p>
            <a:pPr fontAlgn="base"/>
            <a:r>
              <a:rPr lang="en-US" sz="2000" b="1" dirty="0">
                <a:solidFill>
                  <a:srgbClr val="4A2364"/>
                </a:solidFill>
                <a:latin typeface="Arial" panose="020B0604020202020204" pitchFamily="34" charset="0"/>
                <a:cs typeface="Arial" panose="020B0604020202020204" pitchFamily="34" charset="0"/>
              </a:rPr>
              <a:t>Columbia University School of Social Work </a:t>
            </a:r>
            <a:br>
              <a:rPr lang="en-US" sz="2000" b="1" dirty="0">
                <a:solidFill>
                  <a:srgbClr val="4A2364"/>
                </a:solidFill>
                <a:latin typeface="Arial" panose="020B0604020202020204" pitchFamily="34" charset="0"/>
                <a:cs typeface="Arial" panose="020B0604020202020204" pitchFamily="34" charset="0"/>
              </a:rPr>
            </a:br>
            <a:r>
              <a:rPr lang="en-US" sz="2000" b="1" dirty="0">
                <a:solidFill>
                  <a:srgbClr val="4A2364"/>
                </a:solidFill>
                <a:latin typeface="Arial" panose="020B0604020202020204" pitchFamily="34" charset="0"/>
                <a:cs typeface="Arial" panose="020B0604020202020204" pitchFamily="34" charset="0"/>
              </a:rPr>
              <a:t>New York, NY </a:t>
            </a:r>
            <a:r>
              <a:rPr lang="en-US" sz="2000" b="1" u="sng" dirty="0">
                <a:solidFill>
                  <a:srgbClr val="4A2364"/>
                </a:solidFill>
                <a:latin typeface="Arial" panose="020B0604020202020204" pitchFamily="34" charset="0"/>
                <a:cs typeface="Arial" panose="020B0604020202020204" pitchFamily="34" charset="0"/>
              </a:rPr>
              <a:t>2006-2007</a:t>
            </a:r>
            <a:br>
              <a:rPr lang="en-US" sz="2000" b="1" dirty="0">
                <a:solidFill>
                  <a:srgbClr val="4A2364"/>
                </a:solidFill>
                <a:latin typeface="Arial" panose="020B0604020202020204" pitchFamily="34" charset="0"/>
                <a:cs typeface="Arial" panose="020B0604020202020204" pitchFamily="34" charset="0"/>
              </a:rPr>
            </a:br>
            <a:br>
              <a:rPr lang="en-US" sz="2200" b="1" dirty="0">
                <a:solidFill>
                  <a:srgbClr val="4A2364"/>
                </a:solidFill>
                <a:latin typeface="Arial" panose="020B0604020202020204" pitchFamily="34" charset="0"/>
                <a:cs typeface="Arial" panose="020B0604020202020204" pitchFamily="34" charset="0"/>
              </a:rPr>
            </a:br>
            <a:r>
              <a:rPr lang="en-US" sz="2000" b="1" dirty="0">
                <a:solidFill>
                  <a:srgbClr val="4A2364"/>
                </a:solidFill>
                <a:latin typeface="Arial" panose="020B0604020202020204" pitchFamily="34" charset="0"/>
                <a:cs typeface="Arial" panose="020B0604020202020204" pitchFamily="34" charset="0"/>
              </a:rPr>
              <a:t>About: </a:t>
            </a:r>
            <a:br>
              <a:rPr lang="en-US" sz="2200" b="1" dirty="0">
                <a:solidFill>
                  <a:srgbClr val="4A2364"/>
                </a:solidFill>
                <a:latin typeface="Arial" panose="020B0604020202020204" pitchFamily="34" charset="0"/>
                <a:cs typeface="Arial" panose="020B0604020202020204" pitchFamily="34" charset="0"/>
              </a:rPr>
            </a:br>
            <a:r>
              <a:rPr lang="en-US" sz="1800" i="1" dirty="0">
                <a:solidFill>
                  <a:srgbClr val="4A2364"/>
                </a:solidFill>
                <a:latin typeface="Arial" panose="020B0604020202020204" pitchFamily="34" charset="0"/>
                <a:cs typeface="Arial" panose="020B0604020202020204" pitchFamily="34" charset="0"/>
              </a:rPr>
              <a:t>The Columbia School of Social Work makes every effort to assist students with funding their education by offering scholarship assistance. Each year, we award partial tuition scholarships to eligible students who have submitted a FAFSA. Many of these awards are made possible by the generous donations of alumni and friends who are committed to cultivating the next generation of social work professionals.</a:t>
            </a:r>
            <a:br>
              <a:rPr lang="en-US" sz="1800" i="1" dirty="0">
                <a:solidFill>
                  <a:srgbClr val="4A2364"/>
                </a:solidFill>
                <a:latin typeface="Arial" panose="020B0604020202020204" pitchFamily="34" charset="0"/>
                <a:cs typeface="Arial" panose="020B0604020202020204" pitchFamily="34" charset="0"/>
              </a:rPr>
            </a:br>
            <a:br>
              <a:rPr lang="en-US" sz="1800" i="1" dirty="0">
                <a:solidFill>
                  <a:srgbClr val="4A2364"/>
                </a:solidFill>
                <a:latin typeface="Arial" panose="020B0604020202020204" pitchFamily="34" charset="0"/>
                <a:cs typeface="Arial" panose="020B0604020202020204" pitchFamily="34" charset="0"/>
              </a:rPr>
            </a:br>
            <a:br>
              <a:rPr lang="en-US" sz="1800" b="1" dirty="0">
                <a:solidFill>
                  <a:srgbClr val="4A2364"/>
                </a:solidFill>
                <a:latin typeface="Arial" panose="020B0604020202020204" pitchFamily="34" charset="0"/>
                <a:cs typeface="Arial" panose="020B0604020202020204" pitchFamily="34" charset="0"/>
              </a:rPr>
            </a:br>
            <a:br>
              <a:rPr lang="en-US" sz="2200" b="1" dirty="0">
                <a:solidFill>
                  <a:srgbClr val="4A2364"/>
                </a:solidFill>
                <a:latin typeface="Arial" panose="020B0604020202020204" pitchFamily="34" charset="0"/>
                <a:cs typeface="Arial" panose="020B0604020202020204" pitchFamily="34" charset="0"/>
              </a:rPr>
            </a:br>
            <a:r>
              <a:rPr lang="en-US" sz="2200" b="1" dirty="0">
                <a:solidFill>
                  <a:srgbClr val="4A2364"/>
                </a:solidFill>
                <a:latin typeface="Arial" panose="020B0604020202020204" pitchFamily="34" charset="0"/>
                <a:cs typeface="Arial" panose="020B0604020202020204" pitchFamily="34" charset="0"/>
              </a:rPr>
              <a:t> </a:t>
            </a:r>
            <a:br>
              <a:rPr lang="en-US" sz="2200" b="1" dirty="0">
                <a:solidFill>
                  <a:srgbClr val="4A2364"/>
                </a:solidFill>
                <a:latin typeface="Arial" panose="020B0604020202020204" pitchFamily="34" charset="0"/>
                <a:cs typeface="Arial" panose="020B0604020202020204" pitchFamily="34" charset="0"/>
              </a:rPr>
            </a:br>
            <a:br>
              <a:rPr lang="en-US" sz="2200" b="1" dirty="0">
                <a:solidFill>
                  <a:srgbClr val="4A2364"/>
                </a:solidFill>
                <a:latin typeface="Arial" panose="020B0604020202020204" pitchFamily="34" charset="0"/>
                <a:cs typeface="Arial" panose="020B0604020202020204" pitchFamily="34" charset="0"/>
              </a:rPr>
            </a:br>
            <a:br>
              <a:rPr lang="en-US" sz="2200" b="1" dirty="0">
                <a:solidFill>
                  <a:srgbClr val="4A2364"/>
                </a:solidFill>
                <a:latin typeface="Arial" panose="020B0604020202020204" pitchFamily="34" charset="0"/>
                <a:cs typeface="Arial" panose="020B0604020202020204" pitchFamily="34" charset="0"/>
              </a:rPr>
            </a:br>
            <a:br>
              <a:rPr lang="en-US" sz="2200" b="1" dirty="0">
                <a:solidFill>
                  <a:srgbClr val="4A2364"/>
                </a:solidFill>
                <a:latin typeface="Arial" panose="020B0604020202020204" pitchFamily="34" charset="0"/>
                <a:cs typeface="Arial" panose="020B0604020202020204" pitchFamily="34" charset="0"/>
              </a:rPr>
            </a:br>
            <a:endParaRPr lang="en-US" sz="2200" b="1" dirty="0">
              <a:solidFill>
                <a:srgbClr val="4A2364"/>
              </a:solidFill>
              <a:latin typeface="Arial" panose="020B0604020202020204" pitchFamily="34" charset="0"/>
              <a:cs typeface="Arial" panose="020B0604020202020204" pitchFamily="34" charset="0"/>
            </a:endParaRPr>
          </a:p>
        </p:txBody>
      </p:sp>
      <p:grpSp>
        <p:nvGrpSpPr>
          <p:cNvPr id="14" name="Group 13"/>
          <p:cNvGrpSpPr/>
          <p:nvPr/>
        </p:nvGrpSpPr>
        <p:grpSpPr>
          <a:xfrm>
            <a:off x="8550783" y="5373911"/>
            <a:ext cx="3042959" cy="782163"/>
            <a:chOff x="983514" y="2937562"/>
            <a:chExt cx="5970734" cy="782163"/>
          </a:xfrm>
        </p:grpSpPr>
        <p:sp>
          <p:nvSpPr>
            <p:cNvPr id="15" name="Rounded Rectangle 14"/>
            <p:cNvSpPr/>
            <p:nvPr/>
          </p:nvSpPr>
          <p:spPr>
            <a:xfrm>
              <a:off x="983514" y="2937562"/>
              <a:ext cx="5970734" cy="782163"/>
            </a:xfrm>
            <a:prstGeom prst="roundRect">
              <a:avLst>
                <a:gd name="adj" fmla="val 50000"/>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a:extLst>
                <a:ext uri="{FF2B5EF4-FFF2-40B4-BE49-F238E27FC236}">
                  <a16:creationId xmlns:a16="http://schemas.microsoft.com/office/drawing/2014/main" id="{693AC53E-DEFB-541B-3949-1D5DE666899D}"/>
                </a:ext>
              </a:extLst>
            </p:cNvPr>
            <p:cNvSpPr txBox="1"/>
            <p:nvPr/>
          </p:nvSpPr>
          <p:spPr>
            <a:xfrm>
              <a:off x="1221061" y="3005478"/>
              <a:ext cx="5495637" cy="646331"/>
            </a:xfrm>
            <a:prstGeom prst="rect">
              <a:avLst/>
            </a:prstGeom>
            <a:noFill/>
          </p:spPr>
          <p:txBody>
            <a:bodyPr wrap="square" rtlCol="0">
              <a:spAutoFit/>
            </a:bodyPr>
            <a:lstStyle/>
            <a:p>
              <a:pPr algn="ctr"/>
              <a:r>
                <a:rPr lang="en-US" b="1" i="1" dirty="0">
                  <a:solidFill>
                    <a:srgbClr val="311546"/>
                  </a:solidFill>
                  <a:latin typeface="Arial" panose="020B0604020202020204" pitchFamily="34" charset="0"/>
                  <a:cs typeface="Arial" panose="020B0604020202020204" pitchFamily="34" charset="0"/>
                </a:rPr>
                <a:t>Raised $2 million in </a:t>
              </a:r>
            </a:p>
            <a:p>
              <a:pPr algn="ctr"/>
              <a:r>
                <a:rPr lang="en-US" b="1" i="1" dirty="0">
                  <a:solidFill>
                    <a:srgbClr val="311546"/>
                  </a:solidFill>
                  <a:latin typeface="Arial" panose="020B0604020202020204" pitchFamily="34" charset="0"/>
                  <a:cs typeface="Arial" panose="020B0604020202020204" pitchFamily="34" charset="0"/>
                </a:rPr>
                <a:t>corporate sponsorship</a:t>
              </a:r>
            </a:p>
          </p:txBody>
        </p:sp>
      </p:grpSp>
      <p:pic>
        <p:nvPicPr>
          <p:cNvPr id="9" name="Picture 8">
            <a:extLst>
              <a:ext uri="{FF2B5EF4-FFF2-40B4-BE49-F238E27FC236}">
                <a16:creationId xmlns:a16="http://schemas.microsoft.com/office/drawing/2014/main" id="{B28D1613-E072-61F9-18D3-FC046479AE8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8394728" y="2597728"/>
            <a:ext cx="3381247" cy="1448101"/>
          </a:xfrm>
          <a:prstGeom prst="rect">
            <a:avLst/>
          </a:prstGeom>
        </p:spPr>
      </p:pic>
      <p:sp>
        <p:nvSpPr>
          <p:cNvPr id="10" name="TextBox 9"/>
          <p:cNvSpPr txBox="1"/>
          <p:nvPr/>
        </p:nvSpPr>
        <p:spPr>
          <a:xfrm>
            <a:off x="324691" y="3103126"/>
            <a:ext cx="6661194" cy="3754874"/>
          </a:xfrm>
          <a:prstGeom prst="rect">
            <a:avLst/>
          </a:prstGeom>
          <a:noFill/>
        </p:spPr>
        <p:txBody>
          <a:bodyPr wrap="square" rtlCol="0">
            <a:spAutoFit/>
          </a:bodyPr>
          <a:lstStyle/>
          <a:p>
            <a:r>
              <a:rPr lang="en-US" sz="2000" b="1" dirty="0">
                <a:solidFill>
                  <a:srgbClr val="4A2364"/>
                </a:solidFill>
                <a:latin typeface="Arial" panose="020B0604020202020204" pitchFamily="34" charset="0"/>
                <a:cs typeface="Arial" panose="020B0604020202020204" pitchFamily="34" charset="0"/>
              </a:rPr>
              <a:t>ROLE: Event Planner. </a:t>
            </a:r>
          </a:p>
          <a:p>
            <a:pPr marL="342900" indent="-342900">
              <a:buBlip>
                <a:blip r:embed="rId3"/>
              </a:buBlip>
            </a:pPr>
            <a:r>
              <a:rPr lang="en-US" dirty="0">
                <a:solidFill>
                  <a:srgbClr val="4A2364"/>
                </a:solidFill>
                <a:latin typeface="Arial" panose="020B0604020202020204" pitchFamily="34" charset="0"/>
                <a:cs typeface="Arial" panose="020B0604020202020204" pitchFamily="34" charset="0"/>
              </a:rPr>
              <a:t>Worked as an event planner for the first holiday silent auction to benefit The V. Benjamin and Agnes </a:t>
            </a:r>
            <a:r>
              <a:rPr lang="en-US" dirty="0" err="1">
                <a:solidFill>
                  <a:srgbClr val="4A2364"/>
                </a:solidFill>
                <a:latin typeface="Arial" panose="020B0604020202020204" pitchFamily="34" charset="0"/>
                <a:cs typeface="Arial" panose="020B0604020202020204" pitchFamily="34" charset="0"/>
              </a:rPr>
              <a:t>Louard</a:t>
            </a:r>
            <a:r>
              <a:rPr lang="en-US" dirty="0">
                <a:solidFill>
                  <a:srgbClr val="4A2364"/>
                </a:solidFill>
                <a:latin typeface="Arial" panose="020B0604020202020204" pitchFamily="34" charset="0"/>
                <a:cs typeface="Arial" panose="020B0604020202020204" pitchFamily="34" charset="0"/>
              </a:rPr>
              <a:t> Scholarship Fund to benefit the School of Social Work at Columbia University. </a:t>
            </a:r>
          </a:p>
          <a:p>
            <a:pPr marL="342900" indent="-342900">
              <a:buBlip>
                <a:blip r:embed="rId3"/>
              </a:buBlip>
            </a:pPr>
            <a:r>
              <a:rPr lang="en-US" dirty="0">
                <a:solidFill>
                  <a:srgbClr val="4A2364"/>
                </a:solidFill>
                <a:latin typeface="Arial" panose="020B0604020202020204" pitchFamily="34" charset="0"/>
                <a:cs typeface="Arial" panose="020B0604020202020204" pitchFamily="34" charset="0"/>
              </a:rPr>
              <a:t>Organized the entire event. Logistics, vendors, catering, and auction items from major corporate and celebrity participants. </a:t>
            </a:r>
          </a:p>
          <a:p>
            <a:pPr marL="342900" indent="-342900">
              <a:buBlip>
                <a:blip r:embed="rId3"/>
              </a:buBlip>
            </a:pPr>
            <a:r>
              <a:rPr lang="en-US" dirty="0">
                <a:solidFill>
                  <a:srgbClr val="4A2364"/>
                </a:solidFill>
                <a:latin typeface="Arial" panose="020B0604020202020204" pitchFamily="34" charset="0"/>
                <a:cs typeface="Arial" panose="020B0604020202020204" pitchFamily="34" charset="0"/>
              </a:rPr>
              <a:t>Identified guests, host committee, and volunteers.</a:t>
            </a:r>
          </a:p>
          <a:p>
            <a:pPr marL="342900" indent="-342900">
              <a:buBlip>
                <a:blip r:embed="rId3"/>
              </a:buBlip>
            </a:pPr>
            <a:r>
              <a:rPr lang="en-US" dirty="0">
                <a:solidFill>
                  <a:srgbClr val="4A2364"/>
                </a:solidFill>
                <a:latin typeface="Arial" panose="020B0604020202020204" pitchFamily="34" charset="0"/>
                <a:cs typeface="Arial" panose="020B0604020202020204" pitchFamily="34" charset="0"/>
              </a:rPr>
              <a:t>Successfully secured the New York City Mayor, David Dinkins to host the VIP reception. </a:t>
            </a:r>
          </a:p>
          <a:p>
            <a:r>
              <a:rPr lang="en-US" sz="2000" b="1" i="1" dirty="0">
                <a:solidFill>
                  <a:srgbClr val="4A2364"/>
                </a:solidFill>
                <a:latin typeface="Arial" panose="020B0604020202020204" pitchFamily="34" charset="0"/>
                <a:cs typeface="Arial" panose="020B0604020202020204" pitchFamily="34" charset="0"/>
              </a:rPr>
              <a:t>Secured $2 million in corporate </a:t>
            </a:r>
            <a:r>
              <a:rPr lang="en-US" sz="2000" b="1" i="1" dirty="0" err="1">
                <a:solidFill>
                  <a:srgbClr val="4A2364"/>
                </a:solidFill>
                <a:latin typeface="Arial" panose="020B0604020202020204" pitchFamily="34" charset="0"/>
                <a:cs typeface="Arial" panose="020B0604020202020204" pitchFamily="34" charset="0"/>
              </a:rPr>
              <a:t>underwiring</a:t>
            </a:r>
            <a:r>
              <a:rPr lang="en-US" sz="2000" b="1" i="1" dirty="0">
                <a:solidFill>
                  <a:srgbClr val="4A2364"/>
                </a:solidFill>
                <a:latin typeface="Arial" panose="020B0604020202020204" pitchFamily="34" charset="0"/>
                <a:cs typeface="Arial" panose="020B0604020202020204" pitchFamily="34" charset="0"/>
              </a:rPr>
              <a:t>. </a:t>
            </a:r>
            <a:br>
              <a:rPr lang="en-US" sz="2000" b="1" i="1" dirty="0">
                <a:solidFill>
                  <a:srgbClr val="4A2364"/>
                </a:solidFill>
                <a:latin typeface="Arial" panose="020B0604020202020204" pitchFamily="34" charset="0"/>
                <a:cs typeface="Arial" panose="020B0604020202020204" pitchFamily="34" charset="0"/>
              </a:rPr>
            </a:br>
            <a:endParaRPr lang="en-US"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lum bright="70000" contrast="-70000"/>
            <a:extLst>
              <a:ext uri="{28A0092B-C50C-407E-A947-70E740481C1C}">
                <a14:useLocalDpi xmlns:a14="http://schemas.microsoft.com/office/drawing/2010/main" val="0"/>
              </a:ext>
            </a:extLst>
          </a:blip>
          <a:stretch>
            <a:fillRect/>
          </a:stretch>
        </p:blipFill>
        <p:spPr>
          <a:xfrm>
            <a:off x="11538453" y="77104"/>
            <a:ext cx="630817" cy="700908"/>
          </a:xfrm>
          <a:prstGeom prst="rect">
            <a:avLst/>
          </a:prstGeom>
        </p:spPr>
      </p:pic>
    </p:spTree>
    <p:extLst>
      <p:ext uri="{BB962C8B-B14F-4D97-AF65-F5344CB8AC3E}">
        <p14:creationId xmlns:p14="http://schemas.microsoft.com/office/powerpoint/2010/main" val="1538377710"/>
      </p:ext>
    </p:extLst>
  </p:cSld>
  <p:clrMapOvr>
    <a:masterClrMapping/>
  </p:clrMapOvr>
  <p:transition spd="slow">
    <p:push/>
  </p:transition>
</p:sld>
</file>

<file path=ppt/slides/slide15.xml><?xml version="1.0" encoding="utf-8"?>
<p:sld xmlns:a="http://schemas.openxmlformats.org/drawingml/2006/main" xmlns:r="http://schemas.openxmlformats.org/officeDocument/2006/relationships" xmlns:p="http://schemas.openxmlformats.org/presentationml/2006/main">
  <p:cSld>
    <p:bg>
      <p:bgPr>
        <a:gradFill flip="none" rotWithShape="1">
          <a:gsLst>
            <a:gs pos="885">
              <a:srgbClr val="311546"/>
            </a:gs>
            <a:gs pos="24000">
              <a:srgbClr val="4A2364"/>
            </a:gs>
            <a:gs pos="46000">
              <a:srgbClr val="77588A"/>
            </a:gs>
          </a:gsLst>
          <a:lin ang="13500000" scaled="1"/>
          <a:tileRect/>
        </a:gradFill>
        <a:effectLst/>
      </p:bgPr>
    </p:bg>
    <p:spTree>
      <p:nvGrpSpPr>
        <p:cNvPr id="1" name=""/>
        <p:cNvGrpSpPr/>
        <p:nvPr/>
      </p:nvGrpSpPr>
      <p:grpSpPr>
        <a:xfrm>
          <a:off x="0" y="0"/>
          <a:ext cx="0" cy="0"/>
          <a:chOff x="0" y="0"/>
          <a:chExt cx="0" cy="0"/>
        </a:xfrm>
      </p:grpSpPr>
      <p:sp>
        <p:nvSpPr>
          <p:cNvPr id="11" name="Freeform 10"/>
          <p:cNvSpPr/>
          <p:nvPr/>
        </p:nvSpPr>
        <p:spPr>
          <a:xfrm>
            <a:off x="0" y="0"/>
            <a:ext cx="10837029" cy="6858000"/>
          </a:xfrm>
          <a:custGeom>
            <a:avLst/>
            <a:gdLst>
              <a:gd name="connsiteX0" fmla="*/ 0 w 10837029"/>
              <a:gd name="connsiteY0" fmla="*/ 0 h 6858000"/>
              <a:gd name="connsiteX1" fmla="*/ 8027558 w 10837029"/>
              <a:gd name="connsiteY1" fmla="*/ 0 h 6858000"/>
              <a:gd name="connsiteX2" fmla="*/ 8044827 w 10837029"/>
              <a:gd name="connsiteY2" fmla="*/ 3084 h 6858000"/>
              <a:gd name="connsiteX3" fmla="*/ 10837029 w 10837029"/>
              <a:gd name="connsiteY3" fmla="*/ 3429000 h 6858000"/>
              <a:gd name="connsiteX4" fmla="*/ 8044827 w 10837029"/>
              <a:gd name="connsiteY4" fmla="*/ 6854916 h 6858000"/>
              <a:gd name="connsiteX5" fmla="*/ 8027559 w 10837029"/>
              <a:gd name="connsiteY5" fmla="*/ 6858000 h 6858000"/>
              <a:gd name="connsiteX6" fmla="*/ 0 w 1083702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837029" h="6858000">
                <a:moveTo>
                  <a:pt x="0" y="0"/>
                </a:moveTo>
                <a:lnTo>
                  <a:pt x="8027558" y="0"/>
                </a:lnTo>
                <a:lnTo>
                  <a:pt x="8044827" y="3084"/>
                </a:lnTo>
                <a:cubicBezTo>
                  <a:pt x="9638334" y="329163"/>
                  <a:pt x="10837029" y="1739096"/>
                  <a:pt x="10837029" y="3429000"/>
                </a:cubicBezTo>
                <a:cubicBezTo>
                  <a:pt x="10837029" y="5118904"/>
                  <a:pt x="9638334" y="6528838"/>
                  <a:pt x="8044827" y="6854916"/>
                </a:cubicBezTo>
                <a:lnTo>
                  <a:pt x="8027559"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 name="Oval 4"/>
          <p:cNvSpPr/>
          <p:nvPr/>
        </p:nvSpPr>
        <p:spPr>
          <a:xfrm>
            <a:off x="8111601" y="1264186"/>
            <a:ext cx="3921322" cy="3922776"/>
          </a:xfrm>
          <a:prstGeom prst="ellipse">
            <a:avLst/>
          </a:prstGeom>
          <a:solidFill>
            <a:schemeClr val="bg1"/>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a:extLst>
              <a:ext uri="{FF2B5EF4-FFF2-40B4-BE49-F238E27FC236}">
                <a16:creationId xmlns:a16="http://schemas.microsoft.com/office/drawing/2014/main" id="{EE88B003-3B9E-DA0E-D163-B76FF9D17748}"/>
              </a:ext>
            </a:extLst>
          </p:cNvPr>
          <p:cNvSpPr>
            <a:spLocks noGrp="1"/>
          </p:cNvSpPr>
          <p:nvPr>
            <p:ph type="title"/>
          </p:nvPr>
        </p:nvSpPr>
        <p:spPr>
          <a:xfrm>
            <a:off x="324692" y="301485"/>
            <a:ext cx="7786908" cy="2683762"/>
          </a:xfrm>
        </p:spPr>
        <p:txBody>
          <a:bodyPr vert="horz" lIns="91440" tIns="45720" rIns="91440" bIns="45720" rtlCol="0" anchor="t">
            <a:noAutofit/>
          </a:bodyPr>
          <a:lstStyle/>
          <a:p>
            <a:pPr fontAlgn="base"/>
            <a:r>
              <a:rPr lang="en-US" sz="2000" b="1" dirty="0">
                <a:solidFill>
                  <a:srgbClr val="4A2364"/>
                </a:solidFill>
                <a:latin typeface="Arial" panose="020B0604020202020204" pitchFamily="34" charset="0"/>
                <a:cs typeface="Arial" panose="020B0604020202020204" pitchFamily="34" charset="0"/>
              </a:rPr>
              <a:t>New Jersey Office of Faith-Based Initiatives </a:t>
            </a:r>
            <a:br>
              <a:rPr lang="en-US" sz="2000" b="1" dirty="0">
                <a:solidFill>
                  <a:srgbClr val="4A2364"/>
                </a:solidFill>
                <a:latin typeface="Arial" panose="020B0604020202020204" pitchFamily="34" charset="0"/>
                <a:cs typeface="Arial" panose="020B0604020202020204" pitchFamily="34" charset="0"/>
              </a:rPr>
            </a:br>
            <a:r>
              <a:rPr lang="en-US" sz="2000" b="1" dirty="0">
                <a:solidFill>
                  <a:srgbClr val="4A2364"/>
                </a:solidFill>
                <a:latin typeface="Arial" panose="020B0604020202020204" pitchFamily="34" charset="0"/>
                <a:cs typeface="Arial" panose="020B0604020202020204" pitchFamily="34" charset="0"/>
              </a:rPr>
              <a:t>Camden, NJ </a:t>
            </a:r>
            <a:r>
              <a:rPr lang="en-US" sz="2000" u="sng" dirty="0">
                <a:solidFill>
                  <a:srgbClr val="4A2364"/>
                </a:solidFill>
                <a:latin typeface="Arial" panose="020B0604020202020204" pitchFamily="34" charset="0"/>
                <a:cs typeface="Arial" panose="020B0604020202020204" pitchFamily="34" charset="0"/>
              </a:rPr>
              <a:t>2003-2005</a:t>
            </a:r>
            <a:br>
              <a:rPr lang="en-US" sz="2000" b="1" dirty="0">
                <a:solidFill>
                  <a:srgbClr val="4A2364"/>
                </a:solidFill>
                <a:latin typeface="Arial" panose="020B0604020202020204" pitchFamily="34" charset="0"/>
                <a:cs typeface="Arial" panose="020B0604020202020204" pitchFamily="34" charset="0"/>
              </a:rPr>
            </a:br>
            <a:br>
              <a:rPr lang="en-US" sz="2000" b="1" dirty="0">
                <a:solidFill>
                  <a:srgbClr val="4A2364"/>
                </a:solidFill>
                <a:latin typeface="Arial" panose="020B0604020202020204" pitchFamily="34" charset="0"/>
                <a:cs typeface="Arial" panose="020B0604020202020204" pitchFamily="34" charset="0"/>
              </a:rPr>
            </a:br>
            <a:r>
              <a:rPr lang="en-US" sz="2000" b="1" dirty="0">
                <a:solidFill>
                  <a:srgbClr val="4A2364"/>
                </a:solidFill>
                <a:latin typeface="Arial" panose="020B0604020202020204" pitchFamily="34" charset="0"/>
                <a:cs typeface="Arial" panose="020B0604020202020204" pitchFamily="34" charset="0"/>
              </a:rPr>
              <a:t>ABOUT:  </a:t>
            </a:r>
            <a:br>
              <a:rPr lang="en-US" sz="2000" b="1" dirty="0">
                <a:solidFill>
                  <a:srgbClr val="4A2364"/>
                </a:solidFill>
                <a:latin typeface="Arial" panose="020B0604020202020204" pitchFamily="34" charset="0"/>
                <a:cs typeface="Arial" panose="020B0604020202020204" pitchFamily="34" charset="0"/>
              </a:rPr>
            </a:br>
            <a:r>
              <a:rPr lang="en-US" sz="1800" i="1" dirty="0">
                <a:solidFill>
                  <a:srgbClr val="4A2364"/>
                </a:solidFill>
                <a:latin typeface="Arial" panose="020B0604020202020204" pitchFamily="34" charset="0"/>
                <a:cs typeface="Arial" panose="020B0604020202020204" pitchFamily="34" charset="0"/>
              </a:rPr>
              <a:t>The New Jersey Department of State, Office of Faith-Based Initiatives (OFBI), builds the sustainability of faith and community-based organizations (FBCOs) by providing capacity-building grants, technical assistance, and customized coaching, strengthening the viability and capacity of participating FBCOs</a:t>
            </a:r>
            <a:r>
              <a:rPr lang="en-US" sz="1800" dirty="0">
                <a:solidFill>
                  <a:srgbClr val="4A2364"/>
                </a:solidFill>
                <a:latin typeface="Arial" panose="020B0604020202020204" pitchFamily="34" charset="0"/>
                <a:cs typeface="Arial" panose="020B0604020202020204" pitchFamily="34" charset="0"/>
              </a:rPr>
              <a:t>.</a:t>
            </a:r>
            <a:br>
              <a:rPr lang="en-US" sz="1800" dirty="0">
                <a:solidFill>
                  <a:srgbClr val="4A2364"/>
                </a:solidFill>
                <a:latin typeface="Arial" panose="020B0604020202020204" pitchFamily="34" charset="0"/>
                <a:cs typeface="Arial" panose="020B0604020202020204" pitchFamily="34" charset="0"/>
              </a:rPr>
            </a:br>
            <a:br>
              <a:rPr lang="en-US" sz="1800" dirty="0">
                <a:solidFill>
                  <a:srgbClr val="4A2364"/>
                </a:solidFill>
                <a:latin typeface="Arial" panose="020B0604020202020204" pitchFamily="34" charset="0"/>
                <a:cs typeface="Arial" panose="020B0604020202020204" pitchFamily="34" charset="0"/>
              </a:rPr>
            </a:br>
            <a:r>
              <a:rPr lang="en-US" sz="2000" dirty="0">
                <a:solidFill>
                  <a:srgbClr val="4A2364"/>
                </a:solidFill>
                <a:latin typeface="Arial" panose="020B0604020202020204" pitchFamily="34" charset="0"/>
                <a:cs typeface="Arial" panose="020B0604020202020204" pitchFamily="34" charset="0"/>
              </a:rPr>
              <a:t> </a:t>
            </a:r>
            <a:br>
              <a:rPr lang="en-US" sz="2000" dirty="0">
                <a:solidFill>
                  <a:srgbClr val="4A2364"/>
                </a:solidFill>
                <a:latin typeface="Arial" panose="020B0604020202020204" pitchFamily="34" charset="0"/>
                <a:cs typeface="Arial" panose="020B0604020202020204" pitchFamily="34" charset="0"/>
              </a:rPr>
            </a:br>
            <a:br>
              <a:rPr lang="en-US" sz="2000" b="1" dirty="0">
                <a:solidFill>
                  <a:srgbClr val="4A2364"/>
                </a:solidFill>
                <a:latin typeface="Arial" panose="020B0604020202020204" pitchFamily="34" charset="0"/>
                <a:cs typeface="Arial" panose="020B0604020202020204" pitchFamily="34" charset="0"/>
              </a:rPr>
            </a:br>
            <a:r>
              <a:rPr lang="en-US" sz="2000" b="1" dirty="0">
                <a:solidFill>
                  <a:srgbClr val="4A2364"/>
                </a:solidFill>
                <a:latin typeface="Arial" panose="020B0604020202020204" pitchFamily="34" charset="0"/>
                <a:cs typeface="Arial" panose="020B0604020202020204" pitchFamily="34" charset="0"/>
              </a:rPr>
              <a:t> </a:t>
            </a:r>
            <a:br>
              <a:rPr lang="en-US" sz="2000" b="1" dirty="0">
                <a:solidFill>
                  <a:srgbClr val="4A2364"/>
                </a:solidFill>
                <a:latin typeface="Arial" panose="020B0604020202020204" pitchFamily="34" charset="0"/>
                <a:cs typeface="Arial" panose="020B0604020202020204" pitchFamily="34" charset="0"/>
              </a:rPr>
            </a:br>
            <a:br>
              <a:rPr lang="en-US" sz="2000" b="1" dirty="0">
                <a:solidFill>
                  <a:srgbClr val="4A2364"/>
                </a:solidFill>
                <a:latin typeface="Arial" panose="020B0604020202020204" pitchFamily="34" charset="0"/>
                <a:cs typeface="Arial" panose="020B0604020202020204" pitchFamily="34" charset="0"/>
              </a:rPr>
            </a:br>
            <a:br>
              <a:rPr lang="en-US" sz="2000" b="1" dirty="0">
                <a:solidFill>
                  <a:srgbClr val="4A2364"/>
                </a:solidFill>
                <a:latin typeface="Arial" panose="020B0604020202020204" pitchFamily="34" charset="0"/>
                <a:cs typeface="Arial" panose="020B0604020202020204" pitchFamily="34" charset="0"/>
              </a:rPr>
            </a:br>
            <a:endParaRPr lang="en-US" sz="2000" b="1" dirty="0">
              <a:solidFill>
                <a:srgbClr val="4A2364"/>
              </a:solidFill>
              <a:latin typeface="Arial" panose="020B0604020202020204" pitchFamily="34" charset="0"/>
              <a:cs typeface="Arial" panose="020B0604020202020204" pitchFamily="34" charset="0"/>
            </a:endParaRPr>
          </a:p>
        </p:txBody>
      </p:sp>
      <p:grpSp>
        <p:nvGrpSpPr>
          <p:cNvPr id="14" name="Group 13"/>
          <p:cNvGrpSpPr/>
          <p:nvPr/>
        </p:nvGrpSpPr>
        <p:grpSpPr>
          <a:xfrm>
            <a:off x="8619934" y="5381549"/>
            <a:ext cx="3019490" cy="737959"/>
            <a:chOff x="5056105" y="2984956"/>
            <a:chExt cx="3019490" cy="737959"/>
          </a:xfrm>
        </p:grpSpPr>
        <p:sp>
          <p:nvSpPr>
            <p:cNvPr id="15" name="Rounded Rectangle 14"/>
            <p:cNvSpPr/>
            <p:nvPr/>
          </p:nvSpPr>
          <p:spPr>
            <a:xfrm>
              <a:off x="5056105" y="2984956"/>
              <a:ext cx="3019490" cy="737959"/>
            </a:xfrm>
            <a:prstGeom prst="roundRect">
              <a:avLst>
                <a:gd name="adj" fmla="val 50000"/>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a:extLst>
                <a:ext uri="{FF2B5EF4-FFF2-40B4-BE49-F238E27FC236}">
                  <a16:creationId xmlns:a16="http://schemas.microsoft.com/office/drawing/2014/main" id="{693AC53E-DEFB-541B-3949-1D5DE666899D}"/>
                </a:ext>
              </a:extLst>
            </p:cNvPr>
            <p:cNvSpPr txBox="1"/>
            <p:nvPr/>
          </p:nvSpPr>
          <p:spPr>
            <a:xfrm>
              <a:off x="5056106" y="3030770"/>
              <a:ext cx="3019489" cy="646331"/>
            </a:xfrm>
            <a:prstGeom prst="rect">
              <a:avLst/>
            </a:prstGeom>
            <a:noFill/>
          </p:spPr>
          <p:txBody>
            <a:bodyPr wrap="square" rtlCol="0">
              <a:spAutoFit/>
            </a:bodyPr>
            <a:lstStyle/>
            <a:p>
              <a:pPr algn="ctr"/>
              <a:r>
                <a:rPr lang="en-US" b="1" i="1" dirty="0">
                  <a:solidFill>
                    <a:srgbClr val="311546"/>
                  </a:solidFill>
                  <a:latin typeface="Arial" panose="020B0604020202020204" pitchFamily="34" charset="0"/>
                  <a:cs typeface="Arial" panose="020B0604020202020204" pitchFamily="34" charset="0"/>
                </a:rPr>
                <a:t>Raised $5 million to fund </a:t>
              </a:r>
            </a:p>
            <a:p>
              <a:pPr algn="ctr"/>
              <a:r>
                <a:rPr lang="en-US" b="1" i="1" dirty="0">
                  <a:solidFill>
                    <a:srgbClr val="311546"/>
                  </a:solidFill>
                  <a:latin typeface="Arial" panose="020B0604020202020204" pitchFamily="34" charset="0"/>
                  <a:cs typeface="Arial" panose="020B0604020202020204" pitchFamily="34" charset="0"/>
                </a:rPr>
                <a:t>Church Growth Ministries</a:t>
              </a:r>
            </a:p>
          </p:txBody>
        </p:sp>
      </p:grpSp>
      <p:pic>
        <p:nvPicPr>
          <p:cNvPr id="10" name="Picture 9">
            <a:extLst>
              <a:ext uri="{FF2B5EF4-FFF2-40B4-BE49-F238E27FC236}">
                <a16:creationId xmlns:a16="http://schemas.microsoft.com/office/drawing/2014/main" id="{B28D1613-E072-61F9-18D3-FC046479AE81}"/>
              </a:ext>
            </a:extLst>
          </p:cNvPr>
          <p:cNvPicPr>
            <a:picLocks noChangeAspect="1"/>
          </p:cNvPicPr>
          <p:nvPr/>
        </p:nvPicPr>
        <p:blipFill rotWithShape="1">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l="22982" r="21935"/>
          <a:stretch/>
        </p:blipFill>
        <p:spPr>
          <a:xfrm>
            <a:off x="8373946" y="2365229"/>
            <a:ext cx="3511466" cy="1867637"/>
          </a:xfrm>
          <a:prstGeom prst="rect">
            <a:avLst/>
          </a:prstGeom>
        </p:spPr>
      </p:pic>
      <p:sp>
        <p:nvSpPr>
          <p:cNvPr id="9" name="TextBox 8"/>
          <p:cNvSpPr txBox="1"/>
          <p:nvPr/>
        </p:nvSpPr>
        <p:spPr>
          <a:xfrm>
            <a:off x="324691" y="2771071"/>
            <a:ext cx="7380474" cy="4278094"/>
          </a:xfrm>
          <a:prstGeom prst="rect">
            <a:avLst/>
          </a:prstGeom>
          <a:noFill/>
        </p:spPr>
        <p:txBody>
          <a:bodyPr wrap="square" rtlCol="0">
            <a:spAutoFit/>
          </a:bodyPr>
          <a:lstStyle/>
          <a:p>
            <a:r>
              <a:rPr lang="en-US" sz="2000" b="1" dirty="0">
                <a:solidFill>
                  <a:srgbClr val="4A2364"/>
                </a:solidFill>
                <a:latin typeface="Arial" panose="020B0604020202020204" pitchFamily="34" charset="0"/>
                <a:cs typeface="Arial" panose="020B0604020202020204" pitchFamily="34" charset="0"/>
              </a:rPr>
              <a:t>ROLE: Non-profit Capacity Trainer.</a:t>
            </a:r>
          </a:p>
          <a:p>
            <a:pPr marL="342900" indent="-342900">
              <a:buBlip>
                <a:blip r:embed="rId3"/>
              </a:buBlip>
            </a:pPr>
            <a:r>
              <a:rPr lang="en-US" sz="2000" b="1" dirty="0">
                <a:solidFill>
                  <a:srgbClr val="4A2364"/>
                </a:solidFill>
                <a:latin typeface="Arial" panose="020B0604020202020204" pitchFamily="34" charset="0"/>
                <a:cs typeface="Arial" panose="020B0604020202020204" pitchFamily="34" charset="0"/>
              </a:rPr>
              <a:t> </a:t>
            </a:r>
            <a:r>
              <a:rPr lang="en-US" dirty="0">
                <a:solidFill>
                  <a:srgbClr val="4A2364"/>
                </a:solidFill>
                <a:latin typeface="Arial" panose="020B0604020202020204" pitchFamily="34" charset="0"/>
                <a:cs typeface="Arial" panose="020B0604020202020204" pitchFamily="34" charset="0"/>
              </a:rPr>
              <a:t>Establish a series of fund development workshops and seminars for the faith-based community.  This position involved grant writing, program design and implementation, constituency building, workshop facilitation, Board organization and training, and managing the day-to-day operations of the agency. </a:t>
            </a:r>
          </a:p>
          <a:p>
            <a:pPr marL="342900" indent="-342900">
              <a:buBlip>
                <a:blip r:embed="rId3"/>
              </a:buBlip>
            </a:pPr>
            <a:r>
              <a:rPr lang="en-US" dirty="0">
                <a:solidFill>
                  <a:srgbClr val="4A2364"/>
                </a:solidFill>
                <a:latin typeface="Arial" panose="020B0604020202020204" pitchFamily="34" charset="0"/>
                <a:cs typeface="Arial" panose="020B0604020202020204" pitchFamily="34" charset="0"/>
              </a:rPr>
              <a:t>Helped houses of worship with establishing a 501c3 community development corporation. </a:t>
            </a:r>
          </a:p>
          <a:p>
            <a:pPr marL="342900" indent="-342900">
              <a:buBlip>
                <a:blip r:embed="rId3"/>
              </a:buBlip>
            </a:pPr>
            <a:r>
              <a:rPr lang="en-US" dirty="0">
                <a:solidFill>
                  <a:srgbClr val="4A2364"/>
                </a:solidFill>
                <a:latin typeface="Arial" panose="020B0604020202020204" pitchFamily="34" charset="0"/>
                <a:cs typeface="Arial" panose="020B0604020202020204" pitchFamily="34" charset="0"/>
              </a:rPr>
              <a:t>Taught them how to leverage the CDC to access Federal, State, and Corporate funding. </a:t>
            </a:r>
          </a:p>
          <a:p>
            <a:pPr marL="342900" indent="-342900">
              <a:buBlip>
                <a:blip r:embed="rId3"/>
              </a:buBlip>
            </a:pPr>
            <a:r>
              <a:rPr lang="en-US" dirty="0">
                <a:solidFill>
                  <a:srgbClr val="4A2364"/>
                </a:solidFill>
                <a:latin typeface="Arial" panose="020B0604020202020204" pitchFamily="34" charset="0"/>
                <a:cs typeface="Arial" panose="020B0604020202020204" pitchFamily="34" charset="0"/>
              </a:rPr>
              <a:t>Created the non-traditional revenue program for churches looking for revenue outside of the offering plate!</a:t>
            </a:r>
            <a:br>
              <a:rPr lang="en-US" dirty="0">
                <a:solidFill>
                  <a:srgbClr val="4A2364"/>
                </a:solidFill>
                <a:latin typeface="Arial" panose="020B0604020202020204" pitchFamily="34" charset="0"/>
                <a:cs typeface="Arial" panose="020B0604020202020204" pitchFamily="34" charset="0"/>
              </a:rPr>
            </a:br>
            <a:r>
              <a:rPr lang="en-US" dirty="0">
                <a:solidFill>
                  <a:srgbClr val="4A2364"/>
                </a:solidFill>
                <a:latin typeface="Arial" panose="020B0604020202020204" pitchFamily="34" charset="0"/>
                <a:cs typeface="Arial" panose="020B0604020202020204" pitchFamily="34" charset="0"/>
              </a:rPr>
              <a:t>This program led to a </a:t>
            </a:r>
            <a:r>
              <a:rPr lang="en-US" b="1" i="1" dirty="0">
                <a:solidFill>
                  <a:srgbClr val="4A2364"/>
                </a:solidFill>
                <a:latin typeface="Arial" panose="020B0604020202020204" pitchFamily="34" charset="0"/>
                <a:cs typeface="Arial" panose="020B0604020202020204" pitchFamily="34" charset="0"/>
              </a:rPr>
              <a:t>$5 million </a:t>
            </a:r>
            <a:r>
              <a:rPr lang="en-US" dirty="0">
                <a:solidFill>
                  <a:srgbClr val="4A2364"/>
                </a:solidFill>
                <a:latin typeface="Arial" panose="020B0604020202020204" pitchFamily="34" charset="0"/>
                <a:cs typeface="Arial" panose="020B0604020202020204" pitchFamily="34" charset="0"/>
              </a:rPr>
              <a:t>grant to fund Church Growth Ministries, a faith-based black church capacity-building program. </a:t>
            </a:r>
            <a:br>
              <a:rPr lang="en-US" dirty="0">
                <a:solidFill>
                  <a:srgbClr val="4A2364"/>
                </a:solidFill>
                <a:latin typeface="Arial" panose="020B0604020202020204" pitchFamily="34" charset="0"/>
                <a:cs typeface="Arial" panose="020B0604020202020204" pitchFamily="34" charset="0"/>
              </a:rPr>
            </a:br>
            <a:endParaRPr lang="en-US" sz="16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lum bright="70000" contrast="-70000"/>
            <a:extLst>
              <a:ext uri="{28A0092B-C50C-407E-A947-70E740481C1C}">
                <a14:useLocalDpi xmlns:a14="http://schemas.microsoft.com/office/drawing/2010/main" val="0"/>
              </a:ext>
            </a:extLst>
          </a:blip>
          <a:stretch>
            <a:fillRect/>
          </a:stretch>
        </p:blipFill>
        <p:spPr>
          <a:xfrm>
            <a:off x="11538453" y="77104"/>
            <a:ext cx="630817" cy="700908"/>
          </a:xfrm>
          <a:prstGeom prst="rect">
            <a:avLst/>
          </a:prstGeom>
        </p:spPr>
      </p:pic>
    </p:spTree>
    <p:extLst>
      <p:ext uri="{BB962C8B-B14F-4D97-AF65-F5344CB8AC3E}">
        <p14:creationId xmlns:p14="http://schemas.microsoft.com/office/powerpoint/2010/main" val="3866723630"/>
      </p:ext>
    </p:extLst>
  </p:cSld>
  <p:clrMapOvr>
    <a:masterClrMapping/>
  </p:clrMapOvr>
  <p:transition spd="slow">
    <p:push/>
  </p:transition>
</p:sld>
</file>

<file path=ppt/slides/slide16.xml><?xml version="1.0" encoding="utf-8"?>
<p:sld xmlns:a="http://schemas.openxmlformats.org/drawingml/2006/main" xmlns:r="http://schemas.openxmlformats.org/officeDocument/2006/relationships" xmlns:p="http://schemas.openxmlformats.org/presentationml/2006/main">
  <p:cSld>
    <p:bg>
      <p:bgPr>
        <a:gradFill flip="none" rotWithShape="1">
          <a:gsLst>
            <a:gs pos="885">
              <a:srgbClr val="311546"/>
            </a:gs>
            <a:gs pos="24000">
              <a:srgbClr val="4A2364"/>
            </a:gs>
            <a:gs pos="46000">
              <a:srgbClr val="77588A"/>
            </a:gs>
          </a:gsLst>
          <a:lin ang="13500000" scaled="1"/>
          <a:tileRect/>
        </a:gradFill>
        <a:effectLst/>
      </p:bgPr>
    </p:bg>
    <p:spTree>
      <p:nvGrpSpPr>
        <p:cNvPr id="1" name=""/>
        <p:cNvGrpSpPr/>
        <p:nvPr/>
      </p:nvGrpSpPr>
      <p:grpSpPr>
        <a:xfrm>
          <a:off x="0" y="0"/>
          <a:ext cx="0" cy="0"/>
          <a:chOff x="0" y="0"/>
          <a:chExt cx="0" cy="0"/>
        </a:xfrm>
      </p:grpSpPr>
      <p:sp>
        <p:nvSpPr>
          <p:cNvPr id="11" name="Freeform 10"/>
          <p:cNvSpPr/>
          <p:nvPr/>
        </p:nvSpPr>
        <p:spPr>
          <a:xfrm>
            <a:off x="0" y="0"/>
            <a:ext cx="10837029" cy="6858000"/>
          </a:xfrm>
          <a:custGeom>
            <a:avLst/>
            <a:gdLst>
              <a:gd name="connsiteX0" fmla="*/ 0 w 10837029"/>
              <a:gd name="connsiteY0" fmla="*/ 0 h 6858000"/>
              <a:gd name="connsiteX1" fmla="*/ 8027558 w 10837029"/>
              <a:gd name="connsiteY1" fmla="*/ 0 h 6858000"/>
              <a:gd name="connsiteX2" fmla="*/ 8044827 w 10837029"/>
              <a:gd name="connsiteY2" fmla="*/ 3084 h 6858000"/>
              <a:gd name="connsiteX3" fmla="*/ 10837029 w 10837029"/>
              <a:gd name="connsiteY3" fmla="*/ 3429000 h 6858000"/>
              <a:gd name="connsiteX4" fmla="*/ 8044827 w 10837029"/>
              <a:gd name="connsiteY4" fmla="*/ 6854916 h 6858000"/>
              <a:gd name="connsiteX5" fmla="*/ 8027559 w 10837029"/>
              <a:gd name="connsiteY5" fmla="*/ 6858000 h 6858000"/>
              <a:gd name="connsiteX6" fmla="*/ 0 w 1083702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837029" h="6858000">
                <a:moveTo>
                  <a:pt x="0" y="0"/>
                </a:moveTo>
                <a:lnTo>
                  <a:pt x="8027558" y="0"/>
                </a:lnTo>
                <a:lnTo>
                  <a:pt x="8044827" y="3084"/>
                </a:lnTo>
                <a:cubicBezTo>
                  <a:pt x="9638334" y="329163"/>
                  <a:pt x="10837029" y="1739096"/>
                  <a:pt x="10837029" y="3429000"/>
                </a:cubicBezTo>
                <a:cubicBezTo>
                  <a:pt x="10837029" y="5118904"/>
                  <a:pt x="9638334" y="6528838"/>
                  <a:pt x="8044827" y="6854916"/>
                </a:cubicBezTo>
                <a:lnTo>
                  <a:pt x="8027559"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 name="Oval 4"/>
          <p:cNvSpPr/>
          <p:nvPr/>
        </p:nvSpPr>
        <p:spPr>
          <a:xfrm>
            <a:off x="8111601" y="1264186"/>
            <a:ext cx="3921322" cy="3922776"/>
          </a:xfrm>
          <a:prstGeom prst="ellipse">
            <a:avLst/>
          </a:prstGeom>
          <a:solidFill>
            <a:schemeClr val="bg1"/>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a:extLst>
              <a:ext uri="{FF2B5EF4-FFF2-40B4-BE49-F238E27FC236}">
                <a16:creationId xmlns:a16="http://schemas.microsoft.com/office/drawing/2014/main" id="{EE88B003-3B9E-DA0E-D163-B76FF9D17748}"/>
              </a:ext>
            </a:extLst>
          </p:cNvPr>
          <p:cNvSpPr>
            <a:spLocks noGrp="1"/>
          </p:cNvSpPr>
          <p:nvPr>
            <p:ph type="title"/>
          </p:nvPr>
        </p:nvSpPr>
        <p:spPr>
          <a:xfrm>
            <a:off x="324693" y="478145"/>
            <a:ext cx="7786908" cy="2776043"/>
          </a:xfrm>
        </p:spPr>
        <p:txBody>
          <a:bodyPr vert="horz" lIns="91440" tIns="45720" rIns="91440" bIns="45720" rtlCol="0" anchor="t">
            <a:noAutofit/>
          </a:bodyPr>
          <a:lstStyle/>
          <a:p>
            <a:pPr fontAlgn="base"/>
            <a:r>
              <a:rPr lang="en-US" sz="2000" b="1" dirty="0">
                <a:solidFill>
                  <a:srgbClr val="4A2364"/>
                </a:solidFill>
                <a:latin typeface="Arial" panose="020B0604020202020204" pitchFamily="34" charset="0"/>
                <a:cs typeface="Arial" panose="020B0604020202020204" pitchFamily="34" charset="0"/>
              </a:rPr>
              <a:t>National Council of Churches of Christ in the USA - NY, NY</a:t>
            </a:r>
            <a:br>
              <a:rPr lang="en-US" sz="2000" b="1" dirty="0">
                <a:solidFill>
                  <a:srgbClr val="4A2364"/>
                </a:solidFill>
                <a:latin typeface="Arial" panose="020B0604020202020204" pitchFamily="34" charset="0"/>
                <a:cs typeface="Arial" panose="020B0604020202020204" pitchFamily="34" charset="0"/>
              </a:rPr>
            </a:br>
            <a:r>
              <a:rPr lang="en-US" sz="2000" u="sng" dirty="0">
                <a:solidFill>
                  <a:srgbClr val="4A2364"/>
                </a:solidFill>
                <a:latin typeface="Arial" panose="020B0604020202020204" pitchFamily="34" charset="0"/>
                <a:cs typeface="Arial" panose="020B0604020202020204" pitchFamily="34" charset="0"/>
              </a:rPr>
              <a:t>2001-2006</a:t>
            </a:r>
            <a:br>
              <a:rPr lang="en-US" sz="2000" dirty="0">
                <a:solidFill>
                  <a:srgbClr val="4A2364"/>
                </a:solidFill>
                <a:latin typeface="Arial" panose="020B0604020202020204" pitchFamily="34" charset="0"/>
                <a:cs typeface="Arial" panose="020B0604020202020204" pitchFamily="34" charset="0"/>
              </a:rPr>
            </a:br>
            <a:br>
              <a:rPr lang="en-US" sz="2200" b="1" dirty="0">
                <a:solidFill>
                  <a:srgbClr val="4A2364"/>
                </a:solidFill>
                <a:latin typeface="Arial" panose="020B0604020202020204" pitchFamily="34" charset="0"/>
                <a:cs typeface="Arial" panose="020B0604020202020204" pitchFamily="34" charset="0"/>
              </a:rPr>
            </a:br>
            <a:r>
              <a:rPr lang="en-US" sz="2000" b="1" dirty="0">
                <a:solidFill>
                  <a:srgbClr val="4A2364"/>
                </a:solidFill>
                <a:latin typeface="Arial" panose="020B0604020202020204" pitchFamily="34" charset="0"/>
                <a:cs typeface="Arial" panose="020B0604020202020204" pitchFamily="34" charset="0"/>
              </a:rPr>
              <a:t>ABOUT:</a:t>
            </a:r>
            <a:br>
              <a:rPr lang="en-US" sz="2200" b="1" dirty="0">
                <a:solidFill>
                  <a:srgbClr val="4A2364"/>
                </a:solidFill>
                <a:latin typeface="Arial" panose="020B0604020202020204" pitchFamily="34" charset="0"/>
                <a:cs typeface="Arial" panose="020B0604020202020204" pitchFamily="34" charset="0"/>
              </a:rPr>
            </a:br>
            <a:r>
              <a:rPr lang="en-US" sz="1800" i="1" dirty="0">
                <a:solidFill>
                  <a:srgbClr val="4A2364"/>
                </a:solidFill>
                <a:latin typeface="Arial" panose="020B0604020202020204" pitchFamily="34" charset="0"/>
                <a:cs typeface="Arial" panose="020B0604020202020204" pitchFamily="34" charset="0"/>
              </a:rPr>
              <a:t>Serving as a leading voice of witness to the living Christ in the public square since 1950, the National Council of the Churches of Christ in the USA (NCC) brings together 38 member communions and more than 35 million Christians in a common expression of God’s love and promise of unity.</a:t>
            </a:r>
            <a:br>
              <a:rPr lang="en-US" sz="1800" i="1" dirty="0">
                <a:solidFill>
                  <a:srgbClr val="4A2364"/>
                </a:solidFill>
                <a:latin typeface="Arial" panose="020B0604020202020204" pitchFamily="34" charset="0"/>
                <a:cs typeface="Arial" panose="020B0604020202020204" pitchFamily="34" charset="0"/>
              </a:rPr>
            </a:br>
            <a:br>
              <a:rPr lang="en-US" sz="1800" b="1" dirty="0">
                <a:solidFill>
                  <a:srgbClr val="4A2364"/>
                </a:solidFill>
                <a:latin typeface="Arial" panose="020B0604020202020204" pitchFamily="34" charset="0"/>
                <a:cs typeface="Arial" panose="020B0604020202020204" pitchFamily="34" charset="0"/>
              </a:rPr>
            </a:br>
            <a:r>
              <a:rPr lang="en-US" sz="2200" b="1" dirty="0">
                <a:solidFill>
                  <a:srgbClr val="4A2364"/>
                </a:solidFill>
                <a:latin typeface="Arial" panose="020B0604020202020204" pitchFamily="34" charset="0"/>
                <a:cs typeface="Arial" panose="020B0604020202020204" pitchFamily="34" charset="0"/>
              </a:rPr>
              <a:t> </a:t>
            </a:r>
            <a:br>
              <a:rPr lang="en-US" sz="2200" b="1" dirty="0">
                <a:solidFill>
                  <a:srgbClr val="4A2364"/>
                </a:solidFill>
                <a:latin typeface="Arial" panose="020B0604020202020204" pitchFamily="34" charset="0"/>
                <a:cs typeface="Arial" panose="020B0604020202020204" pitchFamily="34" charset="0"/>
              </a:rPr>
            </a:br>
            <a:endParaRPr lang="en-US" sz="2200" b="1" dirty="0">
              <a:solidFill>
                <a:srgbClr val="4A2364"/>
              </a:solidFill>
              <a:latin typeface="Arial" panose="020B0604020202020204" pitchFamily="34" charset="0"/>
              <a:cs typeface="Arial" panose="020B0604020202020204" pitchFamily="34" charset="0"/>
            </a:endParaRPr>
          </a:p>
        </p:txBody>
      </p:sp>
      <p:grpSp>
        <p:nvGrpSpPr>
          <p:cNvPr id="14" name="Group 13"/>
          <p:cNvGrpSpPr/>
          <p:nvPr/>
        </p:nvGrpSpPr>
        <p:grpSpPr>
          <a:xfrm>
            <a:off x="8141090" y="5366855"/>
            <a:ext cx="3862345" cy="1042067"/>
            <a:chOff x="4567699" y="2970262"/>
            <a:chExt cx="3862345" cy="1042067"/>
          </a:xfrm>
        </p:grpSpPr>
        <p:sp>
          <p:nvSpPr>
            <p:cNvPr id="15" name="Rounded Rectangle 14"/>
            <p:cNvSpPr/>
            <p:nvPr/>
          </p:nvSpPr>
          <p:spPr>
            <a:xfrm>
              <a:off x="4567699" y="2970262"/>
              <a:ext cx="3862345" cy="1042067"/>
            </a:xfrm>
            <a:prstGeom prst="roundRect">
              <a:avLst>
                <a:gd name="adj" fmla="val 50000"/>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a:extLst>
                <a:ext uri="{FF2B5EF4-FFF2-40B4-BE49-F238E27FC236}">
                  <a16:creationId xmlns:a16="http://schemas.microsoft.com/office/drawing/2014/main" id="{693AC53E-DEFB-541B-3949-1D5DE666899D}"/>
                </a:ext>
              </a:extLst>
            </p:cNvPr>
            <p:cNvSpPr txBox="1"/>
            <p:nvPr/>
          </p:nvSpPr>
          <p:spPr>
            <a:xfrm>
              <a:off x="4672057" y="3029630"/>
              <a:ext cx="3653628" cy="923330"/>
            </a:xfrm>
            <a:prstGeom prst="rect">
              <a:avLst/>
            </a:prstGeom>
            <a:noFill/>
          </p:spPr>
          <p:txBody>
            <a:bodyPr wrap="square" rtlCol="0">
              <a:spAutoFit/>
            </a:bodyPr>
            <a:lstStyle/>
            <a:p>
              <a:pPr algn="ctr"/>
              <a:r>
                <a:rPr lang="en-US" b="1" i="1" dirty="0">
                  <a:solidFill>
                    <a:srgbClr val="311546"/>
                  </a:solidFill>
                  <a:latin typeface="Arial" panose="020B0604020202020204" pitchFamily="34" charset="0"/>
                  <a:cs typeface="Arial" panose="020B0604020202020204" pitchFamily="34" charset="0"/>
                </a:rPr>
                <a:t>Raised $10 million in a grant</a:t>
              </a:r>
            </a:p>
            <a:p>
              <a:pPr algn="ctr"/>
              <a:r>
                <a:rPr lang="en-US" b="1" i="1" dirty="0">
                  <a:solidFill>
                    <a:srgbClr val="311546"/>
                  </a:solidFill>
                  <a:latin typeface="Arial" panose="020B0604020202020204" pitchFamily="34" charset="0"/>
                  <a:cs typeface="Arial" panose="020B0604020202020204" pitchFamily="34" charset="0"/>
                </a:rPr>
                <a:t> from the Robert Wood Johnson Foundation</a:t>
              </a:r>
            </a:p>
          </p:txBody>
        </p:sp>
      </p:grpSp>
      <p:pic>
        <p:nvPicPr>
          <p:cNvPr id="9" name="Picture 8">
            <a:extLst>
              <a:ext uri="{FF2B5EF4-FFF2-40B4-BE49-F238E27FC236}">
                <a16:creationId xmlns:a16="http://schemas.microsoft.com/office/drawing/2014/main" id="{B28D1613-E072-61F9-18D3-FC046479AE81}"/>
              </a:ext>
            </a:extLst>
          </p:cNvPr>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p:blipFill>
        <p:spPr>
          <a:xfrm>
            <a:off x="8212734" y="2500840"/>
            <a:ext cx="3685090" cy="1449468"/>
          </a:xfrm>
          <a:prstGeom prst="rect">
            <a:avLst/>
          </a:prstGeom>
        </p:spPr>
      </p:pic>
      <p:sp>
        <p:nvSpPr>
          <p:cNvPr id="10" name="TextBox 9"/>
          <p:cNvSpPr txBox="1"/>
          <p:nvPr/>
        </p:nvSpPr>
        <p:spPr>
          <a:xfrm>
            <a:off x="365564" y="3003800"/>
            <a:ext cx="7380474" cy="3231654"/>
          </a:xfrm>
          <a:prstGeom prst="rect">
            <a:avLst/>
          </a:prstGeom>
          <a:noFill/>
        </p:spPr>
        <p:txBody>
          <a:bodyPr wrap="square" rtlCol="0">
            <a:spAutoFit/>
          </a:bodyPr>
          <a:lstStyle/>
          <a:p>
            <a:r>
              <a:rPr lang="en-US" sz="2000" b="1" dirty="0">
                <a:solidFill>
                  <a:srgbClr val="4A2364"/>
                </a:solidFill>
                <a:latin typeface="Arial" panose="020B0604020202020204" pitchFamily="34" charset="0"/>
                <a:cs typeface="Arial" panose="020B0604020202020204" pitchFamily="34" charset="0"/>
              </a:rPr>
              <a:t>ROLE: Project Director</a:t>
            </a:r>
            <a:r>
              <a:rPr lang="en-US" sz="2000" dirty="0">
                <a:solidFill>
                  <a:srgbClr val="4A2364"/>
                </a:solidFill>
                <a:latin typeface="Arial" panose="020B0604020202020204" pitchFamily="34" charset="0"/>
                <a:cs typeface="Arial" panose="020B0604020202020204" pitchFamily="34" charset="0"/>
              </a:rPr>
              <a:t> </a:t>
            </a:r>
          </a:p>
          <a:p>
            <a:pPr marL="285750" indent="-285750">
              <a:buBlip>
                <a:blip r:embed="rId3"/>
              </a:buBlip>
            </a:pPr>
            <a:r>
              <a:rPr lang="en-US" dirty="0">
                <a:solidFill>
                  <a:srgbClr val="4A2364"/>
                </a:solidFill>
                <a:latin typeface="Arial" panose="020B0604020202020204" pitchFamily="34" charset="0"/>
                <a:cs typeface="Arial" panose="020B0604020202020204" pitchFamily="34" charset="0"/>
              </a:rPr>
              <a:t>I wrote a proposal to create an Ecumenical Child Health Project. Served as the National Director in collaboration with the National Center for Children in Poverty and Robert Wood Johnson Foundation.</a:t>
            </a:r>
          </a:p>
          <a:p>
            <a:pPr marL="285750" indent="-285750">
              <a:buBlip>
                <a:blip r:embed="rId3"/>
              </a:buBlip>
            </a:pPr>
            <a:r>
              <a:rPr lang="en-US" dirty="0">
                <a:solidFill>
                  <a:srgbClr val="4A2364"/>
                </a:solidFill>
                <a:latin typeface="Arial" panose="020B0604020202020204" pitchFamily="34" charset="0"/>
                <a:cs typeface="Arial" panose="020B0604020202020204" pitchFamily="34" charset="0"/>
              </a:rPr>
              <a:t> Directed this national pilot project which assists low-income children and their families in gaining access to proper health care.</a:t>
            </a:r>
          </a:p>
          <a:p>
            <a:endParaRPr lang="en-US" sz="2000" b="1" i="1" dirty="0">
              <a:solidFill>
                <a:srgbClr val="4A2364"/>
              </a:solidFill>
              <a:latin typeface="Arial" panose="020B0604020202020204" pitchFamily="34" charset="0"/>
              <a:cs typeface="Arial" panose="020B0604020202020204" pitchFamily="34" charset="0"/>
            </a:endParaRPr>
          </a:p>
          <a:p>
            <a:r>
              <a:rPr lang="en-US" sz="2000" b="1" i="1" dirty="0">
                <a:solidFill>
                  <a:srgbClr val="4A2364"/>
                </a:solidFill>
                <a:latin typeface="Arial" panose="020B0604020202020204" pitchFamily="34" charset="0"/>
                <a:cs typeface="Arial" panose="020B0604020202020204" pitchFamily="34" charset="0"/>
              </a:rPr>
              <a:t>These efforts resulted in a $10 million dollar grant. </a:t>
            </a:r>
            <a:r>
              <a:rPr lang="en-US" sz="2000" i="1" dirty="0">
                <a:solidFill>
                  <a:srgbClr val="4A2364"/>
                </a:solidFill>
                <a:latin typeface="Arial" panose="020B0604020202020204" pitchFamily="34" charset="0"/>
                <a:cs typeface="Arial" panose="020B0604020202020204" pitchFamily="34" charset="0"/>
              </a:rPr>
              <a:t> </a:t>
            </a:r>
            <a:br>
              <a:rPr lang="en-US" sz="2000" i="1" dirty="0">
                <a:solidFill>
                  <a:srgbClr val="4A2364"/>
                </a:solidFill>
                <a:latin typeface="Arial" panose="020B0604020202020204" pitchFamily="34" charset="0"/>
                <a:cs typeface="Arial" panose="020B0604020202020204" pitchFamily="34" charset="0"/>
              </a:rPr>
            </a:br>
            <a:br>
              <a:rPr lang="en-US" sz="2000" b="1" dirty="0">
                <a:solidFill>
                  <a:srgbClr val="4A2364"/>
                </a:solidFill>
                <a:latin typeface="Arial" panose="020B0604020202020204" pitchFamily="34" charset="0"/>
                <a:cs typeface="Arial" panose="020B0604020202020204" pitchFamily="34" charset="0"/>
              </a:rPr>
            </a:br>
            <a:endParaRPr lang="en-US" sz="16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lum bright="70000" contrast="-70000"/>
            <a:extLst>
              <a:ext uri="{28A0092B-C50C-407E-A947-70E740481C1C}">
                <a14:useLocalDpi xmlns:a14="http://schemas.microsoft.com/office/drawing/2010/main" val="0"/>
              </a:ext>
            </a:extLst>
          </a:blip>
          <a:stretch>
            <a:fillRect/>
          </a:stretch>
        </p:blipFill>
        <p:spPr>
          <a:xfrm>
            <a:off x="11538453" y="77104"/>
            <a:ext cx="630817" cy="700908"/>
          </a:xfrm>
          <a:prstGeom prst="rect">
            <a:avLst/>
          </a:prstGeom>
        </p:spPr>
      </p:pic>
    </p:spTree>
    <p:extLst>
      <p:ext uri="{BB962C8B-B14F-4D97-AF65-F5344CB8AC3E}">
        <p14:creationId xmlns:p14="http://schemas.microsoft.com/office/powerpoint/2010/main" val="3617292378"/>
      </p:ext>
    </p:extLst>
  </p:cSld>
  <p:clrMapOvr>
    <a:masterClrMapping/>
  </p:clrMapOvr>
  <p:transition spd="slow">
    <p:push/>
  </p:transition>
</p:sld>
</file>

<file path=ppt/slides/slide17.xml><?xml version="1.0" encoding="utf-8"?>
<p:sld xmlns:a="http://schemas.openxmlformats.org/drawingml/2006/main" xmlns:r="http://schemas.openxmlformats.org/officeDocument/2006/relationships" xmlns:p="http://schemas.openxmlformats.org/presentationml/2006/main">
  <p:cSld>
    <p:bg>
      <p:bgPr>
        <a:gradFill flip="none" rotWithShape="1">
          <a:gsLst>
            <a:gs pos="885">
              <a:srgbClr val="311546"/>
            </a:gs>
            <a:gs pos="24000">
              <a:srgbClr val="4A2364"/>
            </a:gs>
            <a:gs pos="46000">
              <a:srgbClr val="77588A"/>
            </a:gs>
          </a:gsLst>
          <a:lin ang="13500000" scaled="1"/>
          <a:tileRect/>
        </a:gradFill>
        <a:effectLst/>
      </p:bgPr>
    </p:bg>
    <p:spTree>
      <p:nvGrpSpPr>
        <p:cNvPr id="1" name=""/>
        <p:cNvGrpSpPr/>
        <p:nvPr/>
      </p:nvGrpSpPr>
      <p:grpSpPr>
        <a:xfrm>
          <a:off x="0" y="0"/>
          <a:ext cx="0" cy="0"/>
          <a:chOff x="0" y="0"/>
          <a:chExt cx="0" cy="0"/>
        </a:xfrm>
      </p:grpSpPr>
      <p:sp>
        <p:nvSpPr>
          <p:cNvPr id="11" name="Freeform 10"/>
          <p:cNvSpPr/>
          <p:nvPr/>
        </p:nvSpPr>
        <p:spPr>
          <a:xfrm>
            <a:off x="0" y="0"/>
            <a:ext cx="10837029" cy="6858000"/>
          </a:xfrm>
          <a:custGeom>
            <a:avLst/>
            <a:gdLst>
              <a:gd name="connsiteX0" fmla="*/ 0 w 10837029"/>
              <a:gd name="connsiteY0" fmla="*/ 0 h 6858000"/>
              <a:gd name="connsiteX1" fmla="*/ 8027558 w 10837029"/>
              <a:gd name="connsiteY1" fmla="*/ 0 h 6858000"/>
              <a:gd name="connsiteX2" fmla="*/ 8044827 w 10837029"/>
              <a:gd name="connsiteY2" fmla="*/ 3084 h 6858000"/>
              <a:gd name="connsiteX3" fmla="*/ 10837029 w 10837029"/>
              <a:gd name="connsiteY3" fmla="*/ 3429000 h 6858000"/>
              <a:gd name="connsiteX4" fmla="*/ 8044827 w 10837029"/>
              <a:gd name="connsiteY4" fmla="*/ 6854916 h 6858000"/>
              <a:gd name="connsiteX5" fmla="*/ 8027559 w 10837029"/>
              <a:gd name="connsiteY5" fmla="*/ 6858000 h 6858000"/>
              <a:gd name="connsiteX6" fmla="*/ 0 w 1083702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837029" h="6858000">
                <a:moveTo>
                  <a:pt x="0" y="0"/>
                </a:moveTo>
                <a:lnTo>
                  <a:pt x="8027558" y="0"/>
                </a:lnTo>
                <a:lnTo>
                  <a:pt x="8044827" y="3084"/>
                </a:lnTo>
                <a:cubicBezTo>
                  <a:pt x="9638334" y="329163"/>
                  <a:pt x="10837029" y="1739096"/>
                  <a:pt x="10837029" y="3429000"/>
                </a:cubicBezTo>
                <a:cubicBezTo>
                  <a:pt x="10837029" y="5118904"/>
                  <a:pt x="9638334" y="6528838"/>
                  <a:pt x="8044827" y="6854916"/>
                </a:cubicBezTo>
                <a:lnTo>
                  <a:pt x="8027559"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 name="Oval 4"/>
          <p:cNvSpPr/>
          <p:nvPr/>
        </p:nvSpPr>
        <p:spPr>
          <a:xfrm>
            <a:off x="8111601" y="1264186"/>
            <a:ext cx="3921322" cy="3922776"/>
          </a:xfrm>
          <a:prstGeom prst="ellipse">
            <a:avLst/>
          </a:prstGeom>
          <a:solidFill>
            <a:schemeClr val="bg1"/>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a:extLst>
              <a:ext uri="{FF2B5EF4-FFF2-40B4-BE49-F238E27FC236}">
                <a16:creationId xmlns:a16="http://schemas.microsoft.com/office/drawing/2014/main" id="{EE88B003-3B9E-DA0E-D163-B76FF9D17748}"/>
              </a:ext>
            </a:extLst>
          </p:cNvPr>
          <p:cNvSpPr>
            <a:spLocks noGrp="1"/>
          </p:cNvSpPr>
          <p:nvPr>
            <p:ph type="title"/>
          </p:nvPr>
        </p:nvSpPr>
        <p:spPr>
          <a:xfrm>
            <a:off x="324693" y="478145"/>
            <a:ext cx="7786908" cy="2681914"/>
          </a:xfrm>
        </p:spPr>
        <p:txBody>
          <a:bodyPr vert="horz" lIns="91440" tIns="45720" rIns="91440" bIns="45720" rtlCol="0" anchor="t">
            <a:noAutofit/>
          </a:bodyPr>
          <a:lstStyle/>
          <a:p>
            <a:pPr fontAlgn="base"/>
            <a:r>
              <a:rPr lang="en-US" sz="2400" b="1" dirty="0">
                <a:solidFill>
                  <a:srgbClr val="4A2364"/>
                </a:solidFill>
                <a:latin typeface="Arial" panose="020B0604020202020204" pitchFamily="34" charset="0"/>
                <a:cs typeface="Arial" panose="020B0604020202020204" pitchFamily="34" charset="0"/>
              </a:rPr>
              <a:t>Church Women United</a:t>
            </a:r>
            <a:br>
              <a:rPr lang="en-US" sz="2400" b="1" dirty="0">
                <a:solidFill>
                  <a:srgbClr val="4A2364"/>
                </a:solidFill>
                <a:latin typeface="Arial" panose="020B0604020202020204" pitchFamily="34" charset="0"/>
                <a:cs typeface="Arial" panose="020B0604020202020204" pitchFamily="34" charset="0"/>
              </a:rPr>
            </a:br>
            <a:r>
              <a:rPr lang="en-US" sz="2400" b="1" dirty="0">
                <a:solidFill>
                  <a:srgbClr val="4A2364"/>
                </a:solidFill>
                <a:latin typeface="Arial" panose="020B0604020202020204" pitchFamily="34" charset="0"/>
                <a:cs typeface="Arial" panose="020B0604020202020204" pitchFamily="34" charset="0"/>
              </a:rPr>
              <a:t>New York, NY </a:t>
            </a:r>
            <a:r>
              <a:rPr lang="en-US" sz="2400" b="1" u="sng" dirty="0">
                <a:solidFill>
                  <a:srgbClr val="4A2364"/>
                </a:solidFill>
                <a:latin typeface="Arial" panose="020B0604020202020204" pitchFamily="34" charset="0"/>
                <a:cs typeface="Arial" panose="020B0604020202020204" pitchFamily="34" charset="0"/>
              </a:rPr>
              <a:t>1998-2003</a:t>
            </a:r>
            <a:br>
              <a:rPr lang="en-US" sz="2400" b="1" dirty="0">
                <a:solidFill>
                  <a:srgbClr val="4A2364"/>
                </a:solidFill>
                <a:latin typeface="Arial" panose="020B0604020202020204" pitchFamily="34" charset="0"/>
                <a:cs typeface="Arial" panose="020B0604020202020204" pitchFamily="34" charset="0"/>
              </a:rPr>
            </a:br>
            <a:br>
              <a:rPr lang="en-US" sz="2200" b="1" dirty="0">
                <a:solidFill>
                  <a:srgbClr val="4A2364"/>
                </a:solidFill>
                <a:latin typeface="Arial" panose="020B0604020202020204" pitchFamily="34" charset="0"/>
                <a:cs typeface="Arial" panose="020B0604020202020204" pitchFamily="34" charset="0"/>
              </a:rPr>
            </a:br>
            <a:r>
              <a:rPr lang="en-US" sz="2400" b="1" dirty="0">
                <a:solidFill>
                  <a:srgbClr val="4A2364"/>
                </a:solidFill>
                <a:latin typeface="Arial" panose="020B0604020202020204" pitchFamily="34" charset="0"/>
                <a:cs typeface="Arial" panose="020B0604020202020204" pitchFamily="34" charset="0"/>
              </a:rPr>
              <a:t>ABOUT: </a:t>
            </a:r>
            <a:br>
              <a:rPr lang="en-US" sz="2200" b="1" dirty="0">
                <a:solidFill>
                  <a:srgbClr val="4A2364"/>
                </a:solidFill>
                <a:latin typeface="Arial" panose="020B0604020202020204" pitchFamily="34" charset="0"/>
                <a:cs typeface="Arial" panose="020B0604020202020204" pitchFamily="34" charset="0"/>
              </a:rPr>
            </a:br>
            <a:r>
              <a:rPr lang="en-US" sz="2000" i="1" dirty="0">
                <a:solidFill>
                  <a:srgbClr val="4A2364"/>
                </a:solidFill>
                <a:latin typeface="Arial" panose="020B0604020202020204" pitchFamily="34" charset="0"/>
                <a:cs typeface="Arial" panose="020B0604020202020204" pitchFamily="34" charset="0"/>
              </a:rPr>
              <a:t>Church Women United is a national ecumenical Christian women's movement representing Protestant, Roman Catholic, Orthodox, and other Christian women with over 1,200 local and state units in the United States and Puerto Rico.</a:t>
            </a:r>
            <a:br>
              <a:rPr lang="en-US" sz="2000" i="1" dirty="0">
                <a:solidFill>
                  <a:srgbClr val="4A2364"/>
                </a:solidFill>
                <a:latin typeface="Arial" panose="020B0604020202020204" pitchFamily="34" charset="0"/>
                <a:cs typeface="Arial" panose="020B0604020202020204" pitchFamily="34" charset="0"/>
              </a:rPr>
            </a:br>
            <a:br>
              <a:rPr lang="en-US" sz="2200" b="1" dirty="0">
                <a:solidFill>
                  <a:srgbClr val="4A2364"/>
                </a:solidFill>
                <a:latin typeface="Arial" panose="020B0604020202020204" pitchFamily="34" charset="0"/>
                <a:cs typeface="Arial" panose="020B0604020202020204" pitchFamily="34" charset="0"/>
              </a:rPr>
            </a:br>
            <a:br>
              <a:rPr lang="en-US" sz="2200" b="1" dirty="0">
                <a:solidFill>
                  <a:srgbClr val="4A2364"/>
                </a:solidFill>
                <a:latin typeface="Arial" panose="020B0604020202020204" pitchFamily="34" charset="0"/>
                <a:cs typeface="Arial" panose="020B0604020202020204" pitchFamily="34" charset="0"/>
              </a:rPr>
            </a:br>
            <a:br>
              <a:rPr lang="en-US" sz="2200" b="1" dirty="0">
                <a:solidFill>
                  <a:srgbClr val="4A2364"/>
                </a:solidFill>
                <a:latin typeface="Arial" panose="020B0604020202020204" pitchFamily="34" charset="0"/>
                <a:cs typeface="Arial" panose="020B0604020202020204" pitchFamily="34" charset="0"/>
              </a:rPr>
            </a:br>
            <a:endParaRPr lang="en-US" sz="2200" b="1" dirty="0">
              <a:solidFill>
                <a:srgbClr val="4A2364"/>
              </a:solidFill>
              <a:latin typeface="Arial" panose="020B0604020202020204" pitchFamily="34" charset="0"/>
              <a:cs typeface="Arial" panose="020B0604020202020204" pitchFamily="34" charset="0"/>
            </a:endParaRPr>
          </a:p>
        </p:txBody>
      </p:sp>
      <p:grpSp>
        <p:nvGrpSpPr>
          <p:cNvPr id="14" name="Group 13"/>
          <p:cNvGrpSpPr/>
          <p:nvPr/>
        </p:nvGrpSpPr>
        <p:grpSpPr>
          <a:xfrm>
            <a:off x="8111601" y="5381549"/>
            <a:ext cx="3862345" cy="646332"/>
            <a:chOff x="4547772" y="2984956"/>
            <a:chExt cx="3862345" cy="646332"/>
          </a:xfrm>
        </p:grpSpPr>
        <p:sp>
          <p:nvSpPr>
            <p:cNvPr id="15" name="Rounded Rectangle 14"/>
            <p:cNvSpPr/>
            <p:nvPr/>
          </p:nvSpPr>
          <p:spPr>
            <a:xfrm>
              <a:off x="4547772" y="2984956"/>
              <a:ext cx="3862345" cy="646332"/>
            </a:xfrm>
            <a:prstGeom prst="roundRect">
              <a:avLst>
                <a:gd name="adj" fmla="val 50000"/>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a:extLst>
                <a:ext uri="{FF2B5EF4-FFF2-40B4-BE49-F238E27FC236}">
                  <a16:creationId xmlns:a16="http://schemas.microsoft.com/office/drawing/2014/main" id="{693AC53E-DEFB-541B-3949-1D5DE666899D}"/>
                </a:ext>
              </a:extLst>
            </p:cNvPr>
            <p:cNvSpPr txBox="1"/>
            <p:nvPr/>
          </p:nvSpPr>
          <p:spPr>
            <a:xfrm>
              <a:off x="4547772" y="2984956"/>
              <a:ext cx="3704019" cy="646331"/>
            </a:xfrm>
            <a:prstGeom prst="rect">
              <a:avLst/>
            </a:prstGeom>
            <a:noFill/>
          </p:spPr>
          <p:txBody>
            <a:bodyPr wrap="square" rtlCol="0">
              <a:spAutoFit/>
            </a:bodyPr>
            <a:lstStyle/>
            <a:p>
              <a:pPr algn="ctr"/>
              <a:r>
                <a:rPr lang="en-US" b="1" i="1" dirty="0">
                  <a:solidFill>
                    <a:srgbClr val="311546"/>
                  </a:solidFill>
                  <a:latin typeface="Arial" panose="020B0604020202020204" pitchFamily="34" charset="0"/>
                  <a:cs typeface="Arial" panose="020B0604020202020204" pitchFamily="34" charset="0"/>
                </a:rPr>
                <a:t>Raised $2.8 million in corporate </a:t>
              </a:r>
            </a:p>
            <a:p>
              <a:pPr algn="ctr"/>
              <a:r>
                <a:rPr lang="en-US" b="1" i="1" dirty="0">
                  <a:solidFill>
                    <a:srgbClr val="311546"/>
                  </a:solidFill>
                  <a:latin typeface="Arial" panose="020B0604020202020204" pitchFamily="34" charset="0"/>
                  <a:cs typeface="Arial" panose="020B0604020202020204" pitchFamily="34" charset="0"/>
                </a:rPr>
                <a:t>sponsorship</a:t>
              </a:r>
            </a:p>
          </p:txBody>
        </p:sp>
      </p:grpSp>
      <p:pic>
        <p:nvPicPr>
          <p:cNvPr id="10" name="Picture 9">
            <a:extLst>
              <a:ext uri="{FF2B5EF4-FFF2-40B4-BE49-F238E27FC236}">
                <a16:creationId xmlns:a16="http://schemas.microsoft.com/office/drawing/2014/main" id="{B28D1613-E072-61F9-18D3-FC046479AE81}"/>
              </a:ext>
            </a:extLst>
          </p:cNvPr>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p:blipFill>
        <p:spPr>
          <a:xfrm>
            <a:off x="8356550" y="1579654"/>
            <a:ext cx="3326497" cy="3291840"/>
          </a:xfrm>
          <a:prstGeom prst="rect">
            <a:avLst/>
          </a:prstGeom>
        </p:spPr>
      </p:pic>
      <p:sp>
        <p:nvSpPr>
          <p:cNvPr id="9" name="TextBox 8"/>
          <p:cNvSpPr txBox="1"/>
          <p:nvPr/>
        </p:nvSpPr>
        <p:spPr>
          <a:xfrm>
            <a:off x="364265" y="3104003"/>
            <a:ext cx="7380474" cy="2923877"/>
          </a:xfrm>
          <a:prstGeom prst="rect">
            <a:avLst/>
          </a:prstGeom>
          <a:noFill/>
        </p:spPr>
        <p:txBody>
          <a:bodyPr wrap="square" rtlCol="0">
            <a:spAutoFit/>
          </a:bodyPr>
          <a:lstStyle/>
          <a:p>
            <a:r>
              <a:rPr lang="en-US" sz="2400" b="1" dirty="0">
                <a:solidFill>
                  <a:srgbClr val="4A2364"/>
                </a:solidFill>
                <a:latin typeface="Arial" panose="020B0604020202020204" pitchFamily="34" charset="0"/>
                <a:cs typeface="Arial" panose="020B0604020202020204" pitchFamily="34" charset="0"/>
              </a:rPr>
              <a:t>ROLE: Fund Development Consultant</a:t>
            </a:r>
          </a:p>
          <a:p>
            <a:pPr marL="342900" indent="-342900">
              <a:buBlip>
                <a:blip r:embed="rId3"/>
              </a:buBlip>
            </a:pPr>
            <a:r>
              <a:rPr lang="en-US" sz="2000" dirty="0">
                <a:solidFill>
                  <a:srgbClr val="4A2364"/>
                </a:solidFill>
                <a:latin typeface="Arial" panose="020B0604020202020204" pitchFamily="34" charset="0"/>
                <a:cs typeface="Arial" panose="020B0604020202020204" pitchFamily="34" charset="0"/>
              </a:rPr>
              <a:t>Conceptualized, planned, and executed the first international Human Rights Day awards luncheon at the United Nations which increased public awareness of global human rights issues to major US interest raising over </a:t>
            </a:r>
            <a:r>
              <a:rPr lang="en-US" sz="2000" b="1" dirty="0">
                <a:solidFill>
                  <a:srgbClr val="4A2364"/>
                </a:solidFill>
                <a:latin typeface="Arial" panose="020B0604020202020204" pitchFamily="34" charset="0"/>
                <a:cs typeface="Arial" panose="020B0604020202020204" pitchFamily="34" charset="0"/>
              </a:rPr>
              <a:t>$2.8 million </a:t>
            </a:r>
            <a:r>
              <a:rPr lang="en-US" sz="2000" dirty="0">
                <a:solidFill>
                  <a:srgbClr val="4A2364"/>
                </a:solidFill>
                <a:latin typeface="Arial" panose="020B0604020202020204" pitchFamily="34" charset="0"/>
                <a:cs typeface="Arial" panose="020B0604020202020204" pitchFamily="34" charset="0"/>
              </a:rPr>
              <a:t>dollars in sponsorship.</a:t>
            </a:r>
            <a:br>
              <a:rPr lang="en-US" sz="2000" b="1" dirty="0">
                <a:solidFill>
                  <a:srgbClr val="4A2364"/>
                </a:solidFill>
                <a:latin typeface="Arial" panose="020B0604020202020204" pitchFamily="34" charset="0"/>
                <a:cs typeface="Arial" panose="020B0604020202020204" pitchFamily="34" charset="0"/>
              </a:rPr>
            </a:br>
            <a:br>
              <a:rPr lang="en-US" sz="2400" b="1" dirty="0">
                <a:solidFill>
                  <a:srgbClr val="4A2364"/>
                </a:solidFill>
                <a:latin typeface="Arial" panose="020B0604020202020204" pitchFamily="34" charset="0"/>
                <a:cs typeface="Arial" panose="020B0604020202020204" pitchFamily="34" charset="0"/>
              </a:rPr>
            </a:br>
            <a:br>
              <a:rPr lang="en-US" sz="2000" b="1" dirty="0">
                <a:solidFill>
                  <a:srgbClr val="4A2364"/>
                </a:solidFill>
                <a:latin typeface="Arial" panose="020B0604020202020204" pitchFamily="34" charset="0"/>
                <a:cs typeface="Arial" panose="020B0604020202020204" pitchFamily="34" charset="0"/>
              </a:rPr>
            </a:br>
            <a:endParaRPr lang="en-US" sz="16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lum bright="70000" contrast="-70000"/>
            <a:extLst>
              <a:ext uri="{28A0092B-C50C-407E-A947-70E740481C1C}">
                <a14:useLocalDpi xmlns:a14="http://schemas.microsoft.com/office/drawing/2010/main" val="0"/>
              </a:ext>
            </a:extLst>
          </a:blip>
          <a:stretch>
            <a:fillRect/>
          </a:stretch>
        </p:blipFill>
        <p:spPr>
          <a:xfrm>
            <a:off x="11538453" y="77104"/>
            <a:ext cx="630817" cy="700908"/>
          </a:xfrm>
          <a:prstGeom prst="rect">
            <a:avLst/>
          </a:prstGeom>
        </p:spPr>
      </p:pic>
    </p:spTree>
    <p:extLst>
      <p:ext uri="{BB962C8B-B14F-4D97-AF65-F5344CB8AC3E}">
        <p14:creationId xmlns:p14="http://schemas.microsoft.com/office/powerpoint/2010/main" val="2839451557"/>
      </p:ext>
    </p:extLst>
  </p:cSld>
  <p:clrMapOvr>
    <a:masterClrMapping/>
  </p:clrMapOvr>
  <p:transition spd="slow">
    <p:push/>
  </p:transition>
</p:sld>
</file>

<file path=ppt/slides/slide18.xml><?xml version="1.0" encoding="utf-8"?>
<p:sld xmlns:a="http://schemas.openxmlformats.org/drawingml/2006/main" xmlns:r="http://schemas.openxmlformats.org/officeDocument/2006/relationships" xmlns:p="http://schemas.openxmlformats.org/presentationml/2006/main">
  <p:cSld>
    <p:bg>
      <p:bgPr>
        <a:gradFill flip="none" rotWithShape="1">
          <a:gsLst>
            <a:gs pos="885">
              <a:srgbClr val="311546"/>
            </a:gs>
            <a:gs pos="24000">
              <a:srgbClr val="4A2364"/>
            </a:gs>
            <a:gs pos="46000">
              <a:srgbClr val="77588A"/>
            </a:gs>
          </a:gsLst>
          <a:lin ang="13500000" scaled="1"/>
          <a:tileRect/>
        </a:gradFill>
        <a:effectLst/>
      </p:bgPr>
    </p:bg>
    <p:spTree>
      <p:nvGrpSpPr>
        <p:cNvPr id="1" name=""/>
        <p:cNvGrpSpPr/>
        <p:nvPr/>
      </p:nvGrpSpPr>
      <p:grpSpPr>
        <a:xfrm>
          <a:off x="0" y="0"/>
          <a:ext cx="0" cy="0"/>
          <a:chOff x="0" y="0"/>
          <a:chExt cx="0" cy="0"/>
        </a:xfrm>
      </p:grpSpPr>
      <p:sp>
        <p:nvSpPr>
          <p:cNvPr id="11" name="Freeform 10"/>
          <p:cNvSpPr/>
          <p:nvPr/>
        </p:nvSpPr>
        <p:spPr>
          <a:xfrm>
            <a:off x="0" y="0"/>
            <a:ext cx="10837029" cy="6858000"/>
          </a:xfrm>
          <a:custGeom>
            <a:avLst/>
            <a:gdLst>
              <a:gd name="connsiteX0" fmla="*/ 0 w 10837029"/>
              <a:gd name="connsiteY0" fmla="*/ 0 h 6858000"/>
              <a:gd name="connsiteX1" fmla="*/ 8027558 w 10837029"/>
              <a:gd name="connsiteY1" fmla="*/ 0 h 6858000"/>
              <a:gd name="connsiteX2" fmla="*/ 8044827 w 10837029"/>
              <a:gd name="connsiteY2" fmla="*/ 3084 h 6858000"/>
              <a:gd name="connsiteX3" fmla="*/ 10837029 w 10837029"/>
              <a:gd name="connsiteY3" fmla="*/ 3429000 h 6858000"/>
              <a:gd name="connsiteX4" fmla="*/ 8044827 w 10837029"/>
              <a:gd name="connsiteY4" fmla="*/ 6854916 h 6858000"/>
              <a:gd name="connsiteX5" fmla="*/ 8027559 w 10837029"/>
              <a:gd name="connsiteY5" fmla="*/ 6858000 h 6858000"/>
              <a:gd name="connsiteX6" fmla="*/ 0 w 1083702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837029" h="6858000">
                <a:moveTo>
                  <a:pt x="0" y="0"/>
                </a:moveTo>
                <a:lnTo>
                  <a:pt x="8027558" y="0"/>
                </a:lnTo>
                <a:lnTo>
                  <a:pt x="8044827" y="3084"/>
                </a:lnTo>
                <a:cubicBezTo>
                  <a:pt x="9638334" y="329163"/>
                  <a:pt x="10837029" y="1739096"/>
                  <a:pt x="10837029" y="3429000"/>
                </a:cubicBezTo>
                <a:cubicBezTo>
                  <a:pt x="10837029" y="5118904"/>
                  <a:pt x="9638334" y="6528838"/>
                  <a:pt x="8044827" y="6854916"/>
                </a:cubicBezTo>
                <a:lnTo>
                  <a:pt x="8027559"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 name="Oval 4"/>
          <p:cNvSpPr/>
          <p:nvPr/>
        </p:nvSpPr>
        <p:spPr>
          <a:xfrm>
            <a:off x="8111601" y="1264186"/>
            <a:ext cx="3921322" cy="3922776"/>
          </a:xfrm>
          <a:prstGeom prst="ellipse">
            <a:avLst/>
          </a:prstGeom>
          <a:solidFill>
            <a:schemeClr val="bg1"/>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a:extLst>
              <a:ext uri="{FF2B5EF4-FFF2-40B4-BE49-F238E27FC236}">
                <a16:creationId xmlns:a16="http://schemas.microsoft.com/office/drawing/2014/main" id="{EE88B003-3B9E-DA0E-D163-B76FF9D17748}"/>
              </a:ext>
            </a:extLst>
          </p:cNvPr>
          <p:cNvSpPr>
            <a:spLocks noGrp="1"/>
          </p:cNvSpPr>
          <p:nvPr>
            <p:ph type="title"/>
          </p:nvPr>
        </p:nvSpPr>
        <p:spPr>
          <a:xfrm>
            <a:off x="324693" y="478145"/>
            <a:ext cx="7786908" cy="2574337"/>
          </a:xfrm>
        </p:spPr>
        <p:txBody>
          <a:bodyPr vert="horz" lIns="91440" tIns="45720" rIns="91440" bIns="45720" rtlCol="0" anchor="t">
            <a:noAutofit/>
          </a:bodyPr>
          <a:lstStyle/>
          <a:p>
            <a:pPr fontAlgn="base"/>
            <a:r>
              <a:rPr lang="en-US" sz="2200" b="1" dirty="0">
                <a:solidFill>
                  <a:srgbClr val="4A2364"/>
                </a:solidFill>
                <a:latin typeface="Arial" panose="020B0604020202020204" pitchFamily="34" charset="0"/>
                <a:cs typeface="Arial" panose="020B0604020202020204" pitchFamily="34" charset="0"/>
              </a:rPr>
              <a:t>Africa Office-Church World Service and Witness</a:t>
            </a:r>
            <a:br>
              <a:rPr lang="en-US" sz="2200" b="1" dirty="0">
                <a:solidFill>
                  <a:srgbClr val="4A2364"/>
                </a:solidFill>
                <a:latin typeface="Arial" panose="020B0604020202020204" pitchFamily="34" charset="0"/>
                <a:cs typeface="Arial" panose="020B0604020202020204" pitchFamily="34" charset="0"/>
              </a:rPr>
            </a:br>
            <a:r>
              <a:rPr lang="en-US" sz="2200" b="1" dirty="0">
                <a:solidFill>
                  <a:srgbClr val="4A2364"/>
                </a:solidFill>
                <a:latin typeface="Arial" panose="020B0604020202020204" pitchFamily="34" charset="0"/>
                <a:cs typeface="Arial" panose="020B0604020202020204" pitchFamily="34" charset="0"/>
              </a:rPr>
              <a:t>New York, NY </a:t>
            </a:r>
            <a:r>
              <a:rPr lang="en-US" sz="2200" u="sng" dirty="0">
                <a:solidFill>
                  <a:srgbClr val="4A2364"/>
                </a:solidFill>
                <a:latin typeface="Arial" panose="020B0604020202020204" pitchFamily="34" charset="0"/>
                <a:cs typeface="Arial" panose="020B0604020202020204" pitchFamily="34" charset="0"/>
              </a:rPr>
              <a:t>1998 – 2003</a:t>
            </a:r>
            <a:br>
              <a:rPr lang="en-US" sz="2200" u="sng" dirty="0">
                <a:solidFill>
                  <a:srgbClr val="4A2364"/>
                </a:solidFill>
                <a:latin typeface="Arial" panose="020B0604020202020204" pitchFamily="34" charset="0"/>
                <a:cs typeface="Arial" panose="020B0604020202020204" pitchFamily="34" charset="0"/>
              </a:rPr>
            </a:br>
            <a:br>
              <a:rPr lang="en-US" sz="2200" b="1" dirty="0">
                <a:solidFill>
                  <a:srgbClr val="4A2364"/>
                </a:solidFill>
                <a:latin typeface="Arial" panose="020B0604020202020204" pitchFamily="34" charset="0"/>
                <a:cs typeface="Arial" panose="020B0604020202020204" pitchFamily="34" charset="0"/>
              </a:rPr>
            </a:br>
            <a:r>
              <a:rPr lang="en-US" sz="2200" b="1" dirty="0">
                <a:solidFill>
                  <a:srgbClr val="4A2364"/>
                </a:solidFill>
                <a:latin typeface="Arial" panose="020B0604020202020204" pitchFamily="34" charset="0"/>
                <a:cs typeface="Arial" panose="020B0604020202020204" pitchFamily="34" charset="0"/>
              </a:rPr>
              <a:t>About: </a:t>
            </a:r>
            <a:br>
              <a:rPr lang="en-US" sz="2200" b="1" dirty="0">
                <a:solidFill>
                  <a:srgbClr val="4A2364"/>
                </a:solidFill>
                <a:latin typeface="Arial" panose="020B0604020202020204" pitchFamily="34" charset="0"/>
                <a:cs typeface="Arial" panose="020B0604020202020204" pitchFamily="34" charset="0"/>
              </a:rPr>
            </a:br>
            <a:r>
              <a:rPr lang="en-US" sz="2000" i="1" dirty="0">
                <a:solidFill>
                  <a:srgbClr val="4A2364"/>
                </a:solidFill>
                <a:latin typeface="Arial" panose="020B0604020202020204" pitchFamily="34" charset="0"/>
                <a:cs typeface="Arial" panose="020B0604020202020204" pitchFamily="34" charset="0"/>
              </a:rPr>
              <a:t>CWS operates Resettlement Support Center Africa, based in Kenya. The RSC team guides all U.S.-bound refugees from sub-Saharan Africa through the resettlement process. We help them prepare for their new lives in the United States.</a:t>
            </a:r>
            <a:br>
              <a:rPr lang="en-US" sz="2000" i="1" dirty="0">
                <a:solidFill>
                  <a:srgbClr val="4A2364"/>
                </a:solidFill>
                <a:latin typeface="Arial" panose="020B0604020202020204" pitchFamily="34" charset="0"/>
                <a:cs typeface="Arial" panose="020B0604020202020204" pitchFamily="34" charset="0"/>
              </a:rPr>
            </a:br>
            <a:br>
              <a:rPr lang="en-US" sz="1800" b="1" dirty="0">
                <a:solidFill>
                  <a:srgbClr val="4A2364"/>
                </a:solidFill>
                <a:latin typeface="Arial" panose="020B0604020202020204" pitchFamily="34" charset="0"/>
                <a:cs typeface="Arial" panose="020B0604020202020204" pitchFamily="34" charset="0"/>
              </a:rPr>
            </a:br>
            <a:br>
              <a:rPr lang="en-US" sz="2200" b="1" dirty="0">
                <a:solidFill>
                  <a:srgbClr val="4A2364"/>
                </a:solidFill>
                <a:latin typeface="Arial" panose="020B0604020202020204" pitchFamily="34" charset="0"/>
                <a:cs typeface="Arial" panose="020B0604020202020204" pitchFamily="34" charset="0"/>
              </a:rPr>
            </a:br>
            <a:br>
              <a:rPr lang="en-US" sz="2200" b="1" dirty="0">
                <a:solidFill>
                  <a:srgbClr val="4A2364"/>
                </a:solidFill>
                <a:latin typeface="Arial" panose="020B0604020202020204" pitchFamily="34" charset="0"/>
                <a:cs typeface="Arial" panose="020B0604020202020204" pitchFamily="34" charset="0"/>
              </a:rPr>
            </a:br>
            <a:br>
              <a:rPr lang="en-US" sz="2200" b="1" dirty="0">
                <a:solidFill>
                  <a:srgbClr val="4A2364"/>
                </a:solidFill>
                <a:latin typeface="Arial" panose="020B0604020202020204" pitchFamily="34" charset="0"/>
                <a:cs typeface="Arial" panose="020B0604020202020204" pitchFamily="34" charset="0"/>
              </a:rPr>
            </a:br>
            <a:br>
              <a:rPr lang="en-US" sz="2200" b="1" dirty="0">
                <a:solidFill>
                  <a:srgbClr val="4A2364"/>
                </a:solidFill>
                <a:latin typeface="Arial" panose="020B0604020202020204" pitchFamily="34" charset="0"/>
                <a:cs typeface="Arial" panose="020B0604020202020204" pitchFamily="34" charset="0"/>
              </a:rPr>
            </a:br>
            <a:endParaRPr lang="en-US" sz="2200" b="1" dirty="0">
              <a:solidFill>
                <a:srgbClr val="4A2364"/>
              </a:solidFill>
              <a:latin typeface="Arial" panose="020B0604020202020204" pitchFamily="34" charset="0"/>
              <a:cs typeface="Arial" panose="020B0604020202020204" pitchFamily="34" charset="0"/>
            </a:endParaRPr>
          </a:p>
        </p:txBody>
      </p:sp>
      <p:sp>
        <p:nvSpPr>
          <p:cNvPr id="12" name="Oval 11"/>
          <p:cNvSpPr/>
          <p:nvPr/>
        </p:nvSpPr>
        <p:spPr>
          <a:xfrm>
            <a:off x="8436294" y="1579654"/>
            <a:ext cx="3291840" cy="3291840"/>
          </a:xfrm>
          <a:prstGeom prst="ellipse">
            <a:avLst/>
          </a:prstGeom>
          <a:solidFill>
            <a:srgbClr val="FED1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B28D1613-E072-61F9-18D3-FC046479AE81}"/>
              </a:ext>
            </a:extLst>
          </p:cNvPr>
          <p:cNvPicPr>
            <a:picLocks noChangeAspect="1"/>
          </p:cNvPicPr>
          <p:nvPr/>
        </p:nvPicPr>
        <p:blipFill rotWithShape="1">
          <a:blip r:embed="rId2">
            <a:extLst>
              <a:ext uri="{28A0092B-C50C-407E-A947-70E740481C1C}">
                <a14:useLocalDpi xmlns:a14="http://schemas.microsoft.com/office/drawing/2010/main" val="0"/>
              </a:ext>
            </a:extLst>
          </a:blip>
          <a:srcRect t="1" b="-16857"/>
          <a:stretch/>
        </p:blipFill>
        <p:spPr>
          <a:xfrm>
            <a:off x="8540439" y="1867195"/>
            <a:ext cx="3063645" cy="2716757"/>
          </a:xfrm>
          <a:prstGeom prst="ellipse">
            <a:avLst/>
          </a:prstGeom>
        </p:spPr>
      </p:pic>
      <p:grpSp>
        <p:nvGrpSpPr>
          <p:cNvPr id="10" name="Group 9"/>
          <p:cNvGrpSpPr/>
          <p:nvPr/>
        </p:nvGrpSpPr>
        <p:grpSpPr>
          <a:xfrm>
            <a:off x="8111601" y="5381549"/>
            <a:ext cx="3862345" cy="646332"/>
            <a:chOff x="4547772" y="2984956"/>
            <a:chExt cx="3862345" cy="646332"/>
          </a:xfrm>
        </p:grpSpPr>
        <p:sp>
          <p:nvSpPr>
            <p:cNvPr id="17" name="Rounded Rectangle 16"/>
            <p:cNvSpPr/>
            <p:nvPr/>
          </p:nvSpPr>
          <p:spPr>
            <a:xfrm>
              <a:off x="4547772" y="2984956"/>
              <a:ext cx="3862345" cy="646332"/>
            </a:xfrm>
            <a:prstGeom prst="roundRect">
              <a:avLst>
                <a:gd name="adj" fmla="val 50000"/>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693AC53E-DEFB-541B-3949-1D5DE666899D}"/>
                </a:ext>
              </a:extLst>
            </p:cNvPr>
            <p:cNvSpPr txBox="1"/>
            <p:nvPr/>
          </p:nvSpPr>
          <p:spPr>
            <a:xfrm>
              <a:off x="4547772" y="2984956"/>
              <a:ext cx="3704019" cy="646331"/>
            </a:xfrm>
            <a:prstGeom prst="rect">
              <a:avLst/>
            </a:prstGeom>
            <a:noFill/>
          </p:spPr>
          <p:txBody>
            <a:bodyPr wrap="square" rtlCol="0">
              <a:spAutoFit/>
            </a:bodyPr>
            <a:lstStyle/>
            <a:p>
              <a:pPr algn="ctr"/>
              <a:r>
                <a:rPr lang="en-US" b="1" i="1" dirty="0">
                  <a:solidFill>
                    <a:srgbClr val="311546"/>
                  </a:solidFill>
                  <a:latin typeface="Arial" panose="020B0604020202020204" pitchFamily="34" charset="0"/>
                  <a:cs typeface="Arial" panose="020B0604020202020204" pitchFamily="34" charset="0"/>
                </a:rPr>
                <a:t>Raised $1 million in corporate </a:t>
              </a:r>
            </a:p>
            <a:p>
              <a:pPr algn="ctr"/>
              <a:r>
                <a:rPr lang="en-US" b="1" i="1" dirty="0">
                  <a:solidFill>
                    <a:srgbClr val="311546"/>
                  </a:solidFill>
                  <a:latin typeface="Arial" panose="020B0604020202020204" pitchFamily="34" charset="0"/>
                  <a:cs typeface="Arial" panose="020B0604020202020204" pitchFamily="34" charset="0"/>
                </a:rPr>
                <a:t>sponsorship</a:t>
              </a:r>
            </a:p>
          </p:txBody>
        </p:sp>
      </p:grpSp>
      <p:sp>
        <p:nvSpPr>
          <p:cNvPr id="14" name="TextBox 13"/>
          <p:cNvSpPr txBox="1"/>
          <p:nvPr/>
        </p:nvSpPr>
        <p:spPr>
          <a:xfrm>
            <a:off x="364265" y="2944220"/>
            <a:ext cx="7380474" cy="3754874"/>
          </a:xfrm>
          <a:prstGeom prst="rect">
            <a:avLst/>
          </a:prstGeom>
          <a:noFill/>
        </p:spPr>
        <p:txBody>
          <a:bodyPr wrap="square" rtlCol="0">
            <a:spAutoFit/>
          </a:bodyPr>
          <a:lstStyle/>
          <a:p>
            <a:r>
              <a:rPr lang="en-US" sz="2200" b="1" dirty="0">
                <a:solidFill>
                  <a:srgbClr val="4A2364"/>
                </a:solidFill>
                <a:latin typeface="Arial" panose="020B0604020202020204" pitchFamily="34" charset="0"/>
                <a:cs typeface="Arial" panose="020B0604020202020204" pitchFamily="34" charset="0"/>
              </a:rPr>
              <a:t>ROLE: </a:t>
            </a:r>
            <a:r>
              <a:rPr lang="en-US" sz="2000" b="1" dirty="0">
                <a:solidFill>
                  <a:srgbClr val="4A2364"/>
                </a:solidFill>
                <a:latin typeface="Arial" panose="020B0604020202020204" pitchFamily="34" charset="0"/>
                <a:cs typeface="Arial" panose="020B0604020202020204" pitchFamily="34" charset="0"/>
              </a:rPr>
              <a:t>Technical Assistance Consultant </a:t>
            </a:r>
            <a:r>
              <a:rPr lang="en-US" sz="1600" b="1" dirty="0">
                <a:solidFill>
                  <a:srgbClr val="4A2364"/>
                </a:solidFill>
                <a:latin typeface="Arial" panose="020B0604020202020204" pitchFamily="34" charset="0"/>
                <a:cs typeface="Arial" panose="020B0604020202020204" pitchFamily="34" charset="0"/>
              </a:rPr>
              <a:t>(Board Development) </a:t>
            </a:r>
            <a:endParaRPr lang="en-US" sz="2200" b="1" dirty="0">
              <a:solidFill>
                <a:srgbClr val="4A2364"/>
              </a:solidFill>
              <a:latin typeface="Arial" panose="020B0604020202020204" pitchFamily="34" charset="0"/>
              <a:cs typeface="Arial" panose="020B0604020202020204" pitchFamily="34" charset="0"/>
            </a:endParaRPr>
          </a:p>
          <a:p>
            <a:pPr marL="342900" indent="-342900">
              <a:buBlip>
                <a:blip r:embed="rId3"/>
              </a:buBlip>
            </a:pPr>
            <a:r>
              <a:rPr lang="en-US" sz="2000" dirty="0">
                <a:solidFill>
                  <a:srgbClr val="4A2364"/>
                </a:solidFill>
                <a:latin typeface="Arial" panose="020B0604020202020204" pitchFamily="34" charset="0"/>
                <a:cs typeface="Arial" panose="020B0604020202020204" pitchFamily="34" charset="0"/>
              </a:rPr>
              <a:t>Worked to plan, coordinate, and facilitate a month-long planning retreat for the Board of Bishops for the Department of Overseas Missions for the African Methodist Episcopal Zion Church and Church World Service &amp; Witness. </a:t>
            </a:r>
          </a:p>
          <a:p>
            <a:pPr marL="342900" indent="-342900">
              <a:buBlip>
                <a:blip r:embed="rId3"/>
              </a:buBlip>
            </a:pPr>
            <a:r>
              <a:rPr lang="en-US" sz="2000" b="1" i="1" dirty="0">
                <a:solidFill>
                  <a:srgbClr val="4A2364"/>
                </a:solidFill>
                <a:latin typeface="Arial" panose="020B0604020202020204" pitchFamily="34" charset="0"/>
                <a:cs typeface="Arial" panose="020B0604020202020204" pitchFamily="34" charset="0"/>
              </a:rPr>
              <a:t>Assisted in identifying new funding streams for the organizations raising $1 million in corporate sponsorships</a:t>
            </a:r>
            <a:r>
              <a:rPr lang="en-US" sz="2000" dirty="0">
                <a:solidFill>
                  <a:srgbClr val="4A2364"/>
                </a:solidFill>
                <a:latin typeface="Arial" panose="020B0604020202020204" pitchFamily="34" charset="0"/>
                <a:cs typeface="Arial" panose="020B0604020202020204" pitchFamily="34" charset="0"/>
              </a:rPr>
              <a:t>.  </a:t>
            </a:r>
          </a:p>
          <a:p>
            <a:pPr marL="342900" indent="-342900">
              <a:buBlip>
                <a:blip r:embed="rId3"/>
              </a:buBlip>
            </a:pPr>
            <a:r>
              <a:rPr lang="en-US" sz="2000" dirty="0">
                <a:solidFill>
                  <a:srgbClr val="4A2364"/>
                </a:solidFill>
                <a:latin typeface="Arial" panose="020B0604020202020204" pitchFamily="34" charset="0"/>
                <a:cs typeface="Arial" panose="020B0604020202020204" pitchFamily="34" charset="0"/>
              </a:rPr>
              <a:t>Coordinated, planned, and facilitated travel and tours for the group of Bishops.</a:t>
            </a:r>
            <a:br>
              <a:rPr lang="en-US" sz="2400" b="1" dirty="0">
                <a:solidFill>
                  <a:srgbClr val="4A2364"/>
                </a:solidFill>
                <a:latin typeface="Arial" panose="020B0604020202020204" pitchFamily="34" charset="0"/>
                <a:cs typeface="Arial" panose="020B0604020202020204" pitchFamily="34" charset="0"/>
              </a:rPr>
            </a:br>
            <a:br>
              <a:rPr lang="en-US" sz="2000" b="1" dirty="0">
                <a:solidFill>
                  <a:srgbClr val="4A2364"/>
                </a:solidFill>
                <a:latin typeface="Arial" panose="020B0604020202020204" pitchFamily="34" charset="0"/>
                <a:cs typeface="Arial" panose="020B0604020202020204" pitchFamily="34" charset="0"/>
              </a:rPr>
            </a:br>
            <a:endParaRPr lang="en-US" sz="1600" dirty="0">
              <a:latin typeface="Arial" panose="020B0604020202020204" pitchFamily="34" charset="0"/>
              <a:cs typeface="Arial" panose="020B0604020202020204" pitchFamily="34" charset="0"/>
            </a:endParaRPr>
          </a:p>
        </p:txBody>
      </p:sp>
      <p:pic>
        <p:nvPicPr>
          <p:cNvPr id="15" name="Picture 14"/>
          <p:cNvPicPr>
            <a:picLocks noChangeAspect="1"/>
          </p:cNvPicPr>
          <p:nvPr/>
        </p:nvPicPr>
        <p:blipFill>
          <a:blip r:embed="rId4">
            <a:lum bright="70000" contrast="-70000"/>
            <a:extLst>
              <a:ext uri="{28A0092B-C50C-407E-A947-70E740481C1C}">
                <a14:useLocalDpi xmlns:a14="http://schemas.microsoft.com/office/drawing/2010/main" val="0"/>
              </a:ext>
            </a:extLst>
          </a:blip>
          <a:stretch>
            <a:fillRect/>
          </a:stretch>
        </p:blipFill>
        <p:spPr>
          <a:xfrm>
            <a:off x="11538453" y="77104"/>
            <a:ext cx="630817" cy="700908"/>
          </a:xfrm>
          <a:prstGeom prst="rect">
            <a:avLst/>
          </a:prstGeom>
        </p:spPr>
      </p:pic>
    </p:spTree>
    <p:extLst>
      <p:ext uri="{BB962C8B-B14F-4D97-AF65-F5344CB8AC3E}">
        <p14:creationId xmlns:p14="http://schemas.microsoft.com/office/powerpoint/2010/main" val="3459522786"/>
      </p:ext>
    </p:extLst>
  </p:cSld>
  <p:clrMapOvr>
    <a:masterClrMapping/>
  </p:clrMapOvr>
  <p:transition spd="slow">
    <p:push/>
  </p:transition>
</p:sld>
</file>

<file path=ppt/slides/slide19.xml><?xml version="1.0" encoding="utf-8"?>
<p:sld xmlns:a="http://schemas.openxmlformats.org/drawingml/2006/main" xmlns:r="http://schemas.openxmlformats.org/officeDocument/2006/relationships" xmlns:p="http://schemas.openxmlformats.org/presentationml/2006/main">
  <p:cSld>
    <p:bg>
      <p:bgPr>
        <a:gradFill flip="none" rotWithShape="1">
          <a:gsLst>
            <a:gs pos="885">
              <a:srgbClr val="311546"/>
            </a:gs>
            <a:gs pos="24000">
              <a:srgbClr val="4A2364"/>
            </a:gs>
            <a:gs pos="46000">
              <a:srgbClr val="77588A"/>
            </a:gs>
          </a:gsLst>
          <a:lin ang="13500000" scaled="1"/>
          <a:tileRect/>
        </a:gradFill>
        <a:effectLst/>
      </p:bgPr>
    </p:bg>
    <p:spTree>
      <p:nvGrpSpPr>
        <p:cNvPr id="1" name=""/>
        <p:cNvGrpSpPr/>
        <p:nvPr/>
      </p:nvGrpSpPr>
      <p:grpSpPr>
        <a:xfrm>
          <a:off x="0" y="0"/>
          <a:ext cx="0" cy="0"/>
          <a:chOff x="0" y="0"/>
          <a:chExt cx="0" cy="0"/>
        </a:xfrm>
      </p:grpSpPr>
      <p:sp>
        <p:nvSpPr>
          <p:cNvPr id="11" name="Freeform 10"/>
          <p:cNvSpPr/>
          <p:nvPr/>
        </p:nvSpPr>
        <p:spPr>
          <a:xfrm>
            <a:off x="0" y="0"/>
            <a:ext cx="10837029" cy="6858000"/>
          </a:xfrm>
          <a:custGeom>
            <a:avLst/>
            <a:gdLst>
              <a:gd name="connsiteX0" fmla="*/ 0 w 10837029"/>
              <a:gd name="connsiteY0" fmla="*/ 0 h 6858000"/>
              <a:gd name="connsiteX1" fmla="*/ 8027558 w 10837029"/>
              <a:gd name="connsiteY1" fmla="*/ 0 h 6858000"/>
              <a:gd name="connsiteX2" fmla="*/ 8044827 w 10837029"/>
              <a:gd name="connsiteY2" fmla="*/ 3084 h 6858000"/>
              <a:gd name="connsiteX3" fmla="*/ 10837029 w 10837029"/>
              <a:gd name="connsiteY3" fmla="*/ 3429000 h 6858000"/>
              <a:gd name="connsiteX4" fmla="*/ 8044827 w 10837029"/>
              <a:gd name="connsiteY4" fmla="*/ 6854916 h 6858000"/>
              <a:gd name="connsiteX5" fmla="*/ 8027559 w 10837029"/>
              <a:gd name="connsiteY5" fmla="*/ 6858000 h 6858000"/>
              <a:gd name="connsiteX6" fmla="*/ 0 w 1083702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837029" h="6858000">
                <a:moveTo>
                  <a:pt x="0" y="0"/>
                </a:moveTo>
                <a:lnTo>
                  <a:pt x="8027558" y="0"/>
                </a:lnTo>
                <a:lnTo>
                  <a:pt x="8044827" y="3084"/>
                </a:lnTo>
                <a:cubicBezTo>
                  <a:pt x="9638334" y="329163"/>
                  <a:pt x="10837029" y="1739096"/>
                  <a:pt x="10837029" y="3429000"/>
                </a:cubicBezTo>
                <a:cubicBezTo>
                  <a:pt x="10837029" y="5118904"/>
                  <a:pt x="9638334" y="6528838"/>
                  <a:pt x="8044827" y="6854916"/>
                </a:cubicBezTo>
                <a:lnTo>
                  <a:pt x="8027559"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 name="Oval 4"/>
          <p:cNvSpPr/>
          <p:nvPr/>
        </p:nvSpPr>
        <p:spPr>
          <a:xfrm>
            <a:off x="8111601" y="1264186"/>
            <a:ext cx="3921322" cy="3922776"/>
          </a:xfrm>
          <a:prstGeom prst="ellipse">
            <a:avLst/>
          </a:prstGeom>
          <a:solidFill>
            <a:schemeClr val="bg1"/>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a:extLst>
              <a:ext uri="{FF2B5EF4-FFF2-40B4-BE49-F238E27FC236}">
                <a16:creationId xmlns:a16="http://schemas.microsoft.com/office/drawing/2014/main" id="{EE88B003-3B9E-DA0E-D163-B76FF9D17748}"/>
              </a:ext>
            </a:extLst>
          </p:cNvPr>
          <p:cNvSpPr>
            <a:spLocks noGrp="1"/>
          </p:cNvSpPr>
          <p:nvPr>
            <p:ph type="title"/>
          </p:nvPr>
        </p:nvSpPr>
        <p:spPr>
          <a:xfrm>
            <a:off x="324693" y="332671"/>
            <a:ext cx="7786908" cy="2800494"/>
          </a:xfrm>
        </p:spPr>
        <p:txBody>
          <a:bodyPr vert="horz" lIns="91440" tIns="45720" rIns="91440" bIns="45720" rtlCol="0" anchor="t">
            <a:noAutofit/>
          </a:bodyPr>
          <a:lstStyle/>
          <a:p>
            <a:pPr fontAlgn="base"/>
            <a:r>
              <a:rPr lang="en-US" sz="2000" b="1" dirty="0">
                <a:solidFill>
                  <a:srgbClr val="4A2364"/>
                </a:solidFill>
                <a:latin typeface="Arial" panose="020B0604020202020204" pitchFamily="34" charset="0"/>
                <a:cs typeface="Arial" panose="020B0604020202020204" pitchFamily="34" charset="0"/>
              </a:rPr>
              <a:t>Operation CROSSROADS Africa</a:t>
            </a:r>
            <a:br>
              <a:rPr lang="en-US" sz="2000" b="1" dirty="0">
                <a:solidFill>
                  <a:srgbClr val="4A2364"/>
                </a:solidFill>
                <a:latin typeface="Arial" panose="020B0604020202020204" pitchFamily="34" charset="0"/>
                <a:cs typeface="Arial" panose="020B0604020202020204" pitchFamily="34" charset="0"/>
              </a:rPr>
            </a:br>
            <a:r>
              <a:rPr lang="en-US" sz="2000" b="1" dirty="0">
                <a:solidFill>
                  <a:srgbClr val="4A2364"/>
                </a:solidFill>
                <a:latin typeface="Arial" panose="020B0604020202020204" pitchFamily="34" charset="0"/>
                <a:cs typeface="Arial" panose="020B0604020202020204" pitchFamily="34" charset="0"/>
              </a:rPr>
              <a:t>New York, NY </a:t>
            </a:r>
            <a:r>
              <a:rPr lang="en-US" sz="2000" u="sng" dirty="0">
                <a:solidFill>
                  <a:srgbClr val="4A2364"/>
                </a:solidFill>
                <a:latin typeface="Arial" panose="020B0604020202020204" pitchFamily="34" charset="0"/>
                <a:cs typeface="Arial" panose="020B0604020202020204" pitchFamily="34" charset="0"/>
              </a:rPr>
              <a:t>1998 – 2003</a:t>
            </a:r>
            <a:br>
              <a:rPr lang="en-US" sz="2000" u="sng" dirty="0">
                <a:solidFill>
                  <a:srgbClr val="4A2364"/>
                </a:solidFill>
                <a:latin typeface="Arial" panose="020B0604020202020204" pitchFamily="34" charset="0"/>
                <a:cs typeface="Arial" panose="020B0604020202020204" pitchFamily="34" charset="0"/>
              </a:rPr>
            </a:br>
            <a:br>
              <a:rPr lang="en-US" sz="2200" b="1" dirty="0">
                <a:solidFill>
                  <a:srgbClr val="4A2364"/>
                </a:solidFill>
                <a:latin typeface="Arial" panose="020B0604020202020204" pitchFamily="34" charset="0"/>
                <a:cs typeface="Arial" panose="020B0604020202020204" pitchFamily="34" charset="0"/>
              </a:rPr>
            </a:br>
            <a:r>
              <a:rPr lang="en-US" sz="2000" b="1" dirty="0">
                <a:solidFill>
                  <a:srgbClr val="4A2364"/>
                </a:solidFill>
                <a:latin typeface="Arial" panose="020B0604020202020204" pitchFamily="34" charset="0"/>
                <a:cs typeface="Arial" panose="020B0604020202020204" pitchFamily="34" charset="0"/>
              </a:rPr>
              <a:t>ABOUT: </a:t>
            </a:r>
            <a:br>
              <a:rPr lang="en-US" sz="2200" b="1" dirty="0">
                <a:solidFill>
                  <a:srgbClr val="4A2364"/>
                </a:solidFill>
                <a:latin typeface="Arial" panose="020B0604020202020204" pitchFamily="34" charset="0"/>
                <a:cs typeface="Arial" panose="020B0604020202020204" pitchFamily="34" charset="0"/>
              </a:rPr>
            </a:br>
            <a:r>
              <a:rPr lang="en-US" sz="1800" i="1" dirty="0">
                <a:solidFill>
                  <a:srgbClr val="4A2364"/>
                </a:solidFill>
                <a:latin typeface="Arial" panose="020B0604020202020204" pitchFamily="34" charset="0"/>
                <a:cs typeface="Arial" panose="020B0604020202020204" pitchFamily="34" charset="0"/>
              </a:rPr>
              <a:t>Operation Crossroads Africa is a non-profit, non-governmental organization working to build links between North America and Africa. It was founded in 1958 by Presbyterian clergyman James Herman Robinson. OCA annually sends groups of young volunteers from North America to work on projects in Africa.</a:t>
            </a:r>
            <a:br>
              <a:rPr lang="en-US" sz="1800" i="1" dirty="0">
                <a:solidFill>
                  <a:srgbClr val="4A2364"/>
                </a:solidFill>
                <a:latin typeface="Arial" panose="020B0604020202020204" pitchFamily="34" charset="0"/>
                <a:cs typeface="Arial" panose="020B0604020202020204" pitchFamily="34" charset="0"/>
              </a:rPr>
            </a:br>
            <a:br>
              <a:rPr lang="en-US" sz="1800" b="1" dirty="0">
                <a:solidFill>
                  <a:srgbClr val="4A2364"/>
                </a:solidFill>
                <a:latin typeface="Arial" panose="020B0604020202020204" pitchFamily="34" charset="0"/>
                <a:cs typeface="Arial" panose="020B0604020202020204" pitchFamily="34" charset="0"/>
              </a:rPr>
            </a:br>
            <a:br>
              <a:rPr lang="en-US" sz="2200" b="1" dirty="0">
                <a:solidFill>
                  <a:srgbClr val="4A2364"/>
                </a:solidFill>
                <a:latin typeface="Arial" panose="020B0604020202020204" pitchFamily="34" charset="0"/>
                <a:cs typeface="Arial" panose="020B0604020202020204" pitchFamily="34" charset="0"/>
              </a:rPr>
            </a:br>
            <a:br>
              <a:rPr lang="en-US" sz="2200" b="1" dirty="0">
                <a:solidFill>
                  <a:srgbClr val="4A2364"/>
                </a:solidFill>
                <a:latin typeface="Arial" panose="020B0604020202020204" pitchFamily="34" charset="0"/>
                <a:cs typeface="Arial" panose="020B0604020202020204" pitchFamily="34" charset="0"/>
              </a:rPr>
            </a:br>
            <a:br>
              <a:rPr lang="en-US" sz="2200" b="1" dirty="0">
                <a:solidFill>
                  <a:srgbClr val="4A2364"/>
                </a:solidFill>
                <a:latin typeface="Arial" panose="020B0604020202020204" pitchFamily="34" charset="0"/>
                <a:cs typeface="Arial" panose="020B0604020202020204" pitchFamily="34" charset="0"/>
              </a:rPr>
            </a:br>
            <a:br>
              <a:rPr lang="en-US" sz="2200" b="1" dirty="0">
                <a:solidFill>
                  <a:srgbClr val="4A2364"/>
                </a:solidFill>
                <a:latin typeface="Arial" panose="020B0604020202020204" pitchFamily="34" charset="0"/>
                <a:cs typeface="Arial" panose="020B0604020202020204" pitchFamily="34" charset="0"/>
              </a:rPr>
            </a:br>
            <a:endParaRPr lang="en-US" sz="2200" b="1" dirty="0">
              <a:solidFill>
                <a:srgbClr val="4A2364"/>
              </a:solidFill>
              <a:latin typeface="Arial" panose="020B0604020202020204" pitchFamily="34" charset="0"/>
              <a:cs typeface="Arial" panose="020B0604020202020204" pitchFamily="34" charset="0"/>
            </a:endParaRPr>
          </a:p>
        </p:txBody>
      </p:sp>
      <p:grpSp>
        <p:nvGrpSpPr>
          <p:cNvPr id="14" name="Group 13"/>
          <p:cNvGrpSpPr/>
          <p:nvPr/>
        </p:nvGrpSpPr>
        <p:grpSpPr>
          <a:xfrm>
            <a:off x="8493306" y="5368382"/>
            <a:ext cx="3157912" cy="923330"/>
            <a:chOff x="5252205" y="2971789"/>
            <a:chExt cx="3157912" cy="923330"/>
          </a:xfrm>
        </p:grpSpPr>
        <p:sp>
          <p:nvSpPr>
            <p:cNvPr id="15" name="Rounded Rectangle 14"/>
            <p:cNvSpPr/>
            <p:nvPr/>
          </p:nvSpPr>
          <p:spPr>
            <a:xfrm>
              <a:off x="5252205" y="2984955"/>
              <a:ext cx="3157912" cy="910163"/>
            </a:xfrm>
            <a:prstGeom prst="roundRect">
              <a:avLst>
                <a:gd name="adj" fmla="val 50000"/>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a:extLst>
                <a:ext uri="{FF2B5EF4-FFF2-40B4-BE49-F238E27FC236}">
                  <a16:creationId xmlns:a16="http://schemas.microsoft.com/office/drawing/2014/main" id="{693AC53E-DEFB-541B-3949-1D5DE666899D}"/>
                </a:ext>
              </a:extLst>
            </p:cNvPr>
            <p:cNvSpPr txBox="1"/>
            <p:nvPr/>
          </p:nvSpPr>
          <p:spPr>
            <a:xfrm>
              <a:off x="5394499" y="2971789"/>
              <a:ext cx="2873325" cy="923330"/>
            </a:xfrm>
            <a:prstGeom prst="rect">
              <a:avLst/>
            </a:prstGeom>
            <a:noFill/>
          </p:spPr>
          <p:txBody>
            <a:bodyPr wrap="square" rtlCol="0">
              <a:spAutoFit/>
            </a:bodyPr>
            <a:lstStyle/>
            <a:p>
              <a:pPr algn="ctr"/>
              <a:r>
                <a:rPr lang="en-US" b="1" i="1" dirty="0">
                  <a:solidFill>
                    <a:srgbClr val="311546"/>
                  </a:solidFill>
                  <a:latin typeface="Arial" panose="020B0604020202020204" pitchFamily="34" charset="0"/>
                  <a:cs typeface="Arial" panose="020B0604020202020204" pitchFamily="34" charset="0"/>
                </a:rPr>
                <a:t>Raised $5 million in corporate sponsorship and  underwriting</a:t>
              </a:r>
            </a:p>
          </p:txBody>
        </p:sp>
      </p:grpSp>
      <p:grpSp>
        <p:nvGrpSpPr>
          <p:cNvPr id="2" name="Group 1"/>
          <p:cNvGrpSpPr/>
          <p:nvPr/>
        </p:nvGrpSpPr>
        <p:grpSpPr>
          <a:xfrm>
            <a:off x="8816034" y="1720320"/>
            <a:ext cx="2512456" cy="2927381"/>
            <a:chOff x="8847426" y="1606912"/>
            <a:chExt cx="2512456" cy="2927381"/>
          </a:xfrm>
        </p:grpSpPr>
        <p:pic>
          <p:nvPicPr>
            <p:cNvPr id="10" name="Picture 9">
              <a:extLst>
                <a:ext uri="{FF2B5EF4-FFF2-40B4-BE49-F238E27FC236}">
                  <a16:creationId xmlns:a16="http://schemas.microsoft.com/office/drawing/2014/main" id="{B28D1613-E072-61F9-18D3-FC046479AE81}"/>
                </a:ext>
              </a:extLst>
            </p:cNvPr>
            <p:cNvPicPr>
              <a:picLocks noChangeAspect="1"/>
            </p:cNvPicPr>
            <p:nvPr/>
          </p:nvPicPr>
          <p:blipFill>
            <a:blip r:embed="rId2"/>
            <a:stretch>
              <a:fillRect/>
            </a:stretch>
          </p:blipFill>
          <p:spPr>
            <a:xfrm>
              <a:off x="9110013" y="1606912"/>
              <a:ext cx="1987283" cy="2510252"/>
            </a:xfrm>
            <a:prstGeom prst="rect">
              <a:avLst/>
            </a:prstGeom>
          </p:spPr>
        </p:pic>
        <p:pic>
          <p:nvPicPr>
            <p:cNvPr id="17" name="Picture 2" descr="Operation Crossroads Africa">
              <a:extLst>
                <a:ext uri="{FF2B5EF4-FFF2-40B4-BE49-F238E27FC236}">
                  <a16:creationId xmlns:a16="http://schemas.microsoft.com/office/drawing/2014/main" id="{50A2173C-8E6B-E720-DF39-DFD0B1F580C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47426" y="4228623"/>
              <a:ext cx="2512456" cy="305670"/>
            </a:xfrm>
            <a:prstGeom prst="rect">
              <a:avLst/>
            </a:prstGeom>
            <a:noFill/>
            <a:extLst>
              <a:ext uri="{909E8E84-426E-40DD-AFC4-6F175D3DCCD1}">
                <a14:hiddenFill xmlns:a14="http://schemas.microsoft.com/office/drawing/2010/main">
                  <a:solidFill>
                    <a:srgbClr val="FFFFFF"/>
                  </a:solidFill>
                </a14:hiddenFill>
              </a:ext>
            </a:extLst>
          </p:spPr>
        </p:pic>
      </p:grpSp>
      <p:sp>
        <p:nvSpPr>
          <p:cNvPr id="12" name="TextBox 11"/>
          <p:cNvSpPr txBox="1"/>
          <p:nvPr/>
        </p:nvSpPr>
        <p:spPr>
          <a:xfrm>
            <a:off x="331141" y="2877624"/>
            <a:ext cx="7380474" cy="3724096"/>
          </a:xfrm>
          <a:prstGeom prst="rect">
            <a:avLst/>
          </a:prstGeom>
          <a:noFill/>
        </p:spPr>
        <p:txBody>
          <a:bodyPr wrap="square" rtlCol="0">
            <a:spAutoFit/>
          </a:bodyPr>
          <a:lstStyle/>
          <a:p>
            <a:r>
              <a:rPr lang="en-US" sz="2000" b="1" dirty="0">
                <a:solidFill>
                  <a:srgbClr val="4A2364"/>
                </a:solidFill>
                <a:latin typeface="Arial" panose="020B0604020202020204" pitchFamily="34" charset="0"/>
                <a:cs typeface="Arial" panose="020B0604020202020204" pitchFamily="34" charset="0"/>
              </a:rPr>
              <a:t>ROLE: Fundraising/Marketing Consultant  </a:t>
            </a:r>
            <a:r>
              <a:rPr lang="en-US" sz="1600" b="1" dirty="0">
                <a:solidFill>
                  <a:srgbClr val="4A2364"/>
                </a:solidFill>
                <a:latin typeface="Arial" panose="020B0604020202020204" pitchFamily="34" charset="0"/>
                <a:cs typeface="Arial" panose="020B0604020202020204" pitchFamily="34" charset="0"/>
              </a:rPr>
              <a:t>(Board Development) </a:t>
            </a:r>
            <a:endParaRPr lang="en-US" sz="2000" b="1" dirty="0">
              <a:solidFill>
                <a:srgbClr val="4A2364"/>
              </a:solidFill>
              <a:latin typeface="Arial" panose="020B0604020202020204" pitchFamily="34" charset="0"/>
              <a:cs typeface="Arial" panose="020B0604020202020204" pitchFamily="34" charset="0"/>
            </a:endParaRPr>
          </a:p>
          <a:p>
            <a:pPr marL="342900" indent="-342900">
              <a:buBlip>
                <a:blip r:embed="rId4"/>
              </a:buBlip>
            </a:pPr>
            <a:r>
              <a:rPr lang="en-US" dirty="0">
                <a:solidFill>
                  <a:srgbClr val="4A2364"/>
                </a:solidFill>
                <a:latin typeface="Arial" panose="020B0604020202020204" pitchFamily="34" charset="0"/>
                <a:cs typeface="Arial" panose="020B0604020202020204" pitchFamily="34" charset="0"/>
              </a:rPr>
              <a:t>Responsible for identifying new funding streams for the organization.</a:t>
            </a:r>
          </a:p>
          <a:p>
            <a:pPr marL="342900" indent="-342900">
              <a:buBlip>
                <a:blip r:embed="rId4"/>
              </a:buBlip>
            </a:pPr>
            <a:r>
              <a:rPr lang="en-US" dirty="0">
                <a:solidFill>
                  <a:srgbClr val="4A2364"/>
                </a:solidFill>
                <a:latin typeface="Arial" panose="020B0604020202020204" pitchFamily="34" charset="0"/>
                <a:cs typeface="Arial" panose="020B0604020202020204" pitchFamily="34" charset="0"/>
              </a:rPr>
              <a:t>Facilitated board training retreat on fund-raising. </a:t>
            </a:r>
          </a:p>
          <a:p>
            <a:pPr marL="342900" indent="-342900">
              <a:buBlip>
                <a:blip r:embed="rId4"/>
              </a:buBlip>
            </a:pPr>
            <a:r>
              <a:rPr lang="en-US" dirty="0">
                <a:solidFill>
                  <a:srgbClr val="4A2364"/>
                </a:solidFill>
                <a:latin typeface="Arial" panose="020B0604020202020204" pitchFamily="34" charset="0"/>
                <a:cs typeface="Arial" panose="020B0604020202020204" pitchFamily="34" charset="0"/>
              </a:rPr>
              <a:t>Worked with the Executive Director to implement board restructuring. </a:t>
            </a:r>
          </a:p>
          <a:p>
            <a:pPr marL="342900" indent="-342900">
              <a:buBlip>
                <a:blip r:embed="rId4"/>
              </a:buBlip>
            </a:pPr>
            <a:r>
              <a:rPr lang="en-US" dirty="0">
                <a:solidFill>
                  <a:srgbClr val="4A2364"/>
                </a:solidFill>
                <a:latin typeface="Arial" panose="020B0604020202020204" pitchFamily="34" charset="0"/>
                <a:cs typeface="Arial" panose="020B0604020202020204" pitchFamily="34" charset="0"/>
              </a:rPr>
              <a:t>Wrote and edited a new board member manual.</a:t>
            </a:r>
          </a:p>
          <a:p>
            <a:pPr marL="342900" indent="-342900">
              <a:buBlip>
                <a:blip r:embed="rId4"/>
              </a:buBlip>
            </a:pPr>
            <a:r>
              <a:rPr lang="en-US" dirty="0">
                <a:solidFill>
                  <a:srgbClr val="4A2364"/>
                </a:solidFill>
                <a:latin typeface="Arial" panose="020B0604020202020204" pitchFamily="34" charset="0"/>
                <a:cs typeface="Arial" panose="020B0604020202020204" pitchFamily="34" charset="0"/>
              </a:rPr>
              <a:t>Worked with recruitment staff to plan travel for over three hundred students traveling to various regions of Africa and South Africa on volunteer projects. </a:t>
            </a:r>
          </a:p>
          <a:p>
            <a:endParaRPr lang="en-US" dirty="0">
              <a:solidFill>
                <a:srgbClr val="4A2364"/>
              </a:solidFill>
              <a:latin typeface="Arial" panose="020B0604020202020204" pitchFamily="34" charset="0"/>
              <a:cs typeface="Arial" panose="020B0604020202020204" pitchFamily="34" charset="0"/>
            </a:endParaRPr>
          </a:p>
          <a:p>
            <a:r>
              <a:rPr lang="en-US" b="1" i="1" dirty="0">
                <a:solidFill>
                  <a:srgbClr val="4A2364"/>
                </a:solidFill>
                <a:latin typeface="Arial" panose="020B0604020202020204" pitchFamily="34" charset="0"/>
                <a:cs typeface="Arial" panose="020B0604020202020204" pitchFamily="34" charset="0"/>
              </a:rPr>
              <a:t>Hosted training events and raised $5 million in corporate sponsorship to underwrite them.</a:t>
            </a:r>
            <a:endParaRPr lang="en-US" i="1" dirty="0">
              <a:latin typeface="Arial" panose="020B0604020202020204" pitchFamily="34" charset="0"/>
              <a:cs typeface="Arial" panose="020B0604020202020204" pitchFamily="34" charset="0"/>
            </a:endParaRPr>
          </a:p>
        </p:txBody>
      </p:sp>
      <p:pic>
        <p:nvPicPr>
          <p:cNvPr id="18" name="Picture 17"/>
          <p:cNvPicPr>
            <a:picLocks noChangeAspect="1"/>
          </p:cNvPicPr>
          <p:nvPr/>
        </p:nvPicPr>
        <p:blipFill>
          <a:blip r:embed="rId5">
            <a:lum bright="70000" contrast="-70000"/>
            <a:extLst>
              <a:ext uri="{28A0092B-C50C-407E-A947-70E740481C1C}">
                <a14:useLocalDpi xmlns:a14="http://schemas.microsoft.com/office/drawing/2010/main" val="0"/>
              </a:ext>
            </a:extLst>
          </a:blip>
          <a:stretch>
            <a:fillRect/>
          </a:stretch>
        </p:blipFill>
        <p:spPr>
          <a:xfrm>
            <a:off x="11538453" y="77104"/>
            <a:ext cx="630817" cy="700908"/>
          </a:xfrm>
          <a:prstGeom prst="rect">
            <a:avLst/>
          </a:prstGeom>
        </p:spPr>
      </p:pic>
    </p:spTree>
    <p:extLst>
      <p:ext uri="{BB962C8B-B14F-4D97-AF65-F5344CB8AC3E}">
        <p14:creationId xmlns:p14="http://schemas.microsoft.com/office/powerpoint/2010/main" val="988714967"/>
      </p:ext>
    </p:extLst>
  </p:cSld>
  <p:clrMapOvr>
    <a:masterClrMapping/>
  </p:clrMapOvr>
  <p:transition spd="slow">
    <p:push/>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Freeform 19"/>
          <p:cNvSpPr/>
          <p:nvPr/>
        </p:nvSpPr>
        <p:spPr>
          <a:xfrm rot="5400000">
            <a:off x="2472149" y="-506584"/>
            <a:ext cx="4892438" cy="9836730"/>
          </a:xfrm>
          <a:custGeom>
            <a:avLst/>
            <a:gdLst>
              <a:gd name="connsiteX0" fmla="*/ 0 w 4892438"/>
              <a:gd name="connsiteY0" fmla="*/ 9836730 h 9836730"/>
              <a:gd name="connsiteX1" fmla="*/ 0 w 4892438"/>
              <a:gd name="connsiteY1" fmla="*/ 2622570 h 9836730"/>
              <a:gd name="connsiteX2" fmla="*/ 2622570 w 4892438"/>
              <a:gd name="connsiteY2" fmla="*/ 0 h 9836730"/>
              <a:gd name="connsiteX3" fmla="*/ 4797246 w 4892438"/>
              <a:gd name="connsiteY3" fmla="*/ 1156266 h 9836730"/>
              <a:gd name="connsiteX4" fmla="*/ 4892438 w 4892438"/>
              <a:gd name="connsiteY4" fmla="*/ 1312957 h 9836730"/>
              <a:gd name="connsiteX5" fmla="*/ 4892438 w 4892438"/>
              <a:gd name="connsiteY5" fmla="*/ 9836730 h 98367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892438" h="9836730">
                <a:moveTo>
                  <a:pt x="0" y="9836730"/>
                </a:moveTo>
                <a:lnTo>
                  <a:pt x="0" y="2622570"/>
                </a:lnTo>
                <a:cubicBezTo>
                  <a:pt x="0" y="1174165"/>
                  <a:pt x="1174165" y="0"/>
                  <a:pt x="2622570" y="0"/>
                </a:cubicBezTo>
                <a:cubicBezTo>
                  <a:pt x="3527823" y="0"/>
                  <a:pt x="4325951" y="458658"/>
                  <a:pt x="4797246" y="1156266"/>
                </a:cubicBezTo>
                <a:lnTo>
                  <a:pt x="4892438" y="1312957"/>
                </a:lnTo>
                <a:lnTo>
                  <a:pt x="4892438" y="9836730"/>
                </a:lnTo>
                <a:close/>
              </a:path>
            </a:pathLst>
          </a:custGeom>
          <a:gradFill flip="none" rotWithShape="1">
            <a:gsLst>
              <a:gs pos="16000">
                <a:srgbClr val="311546"/>
              </a:gs>
              <a:gs pos="97345">
                <a:srgbClr val="77588A"/>
              </a:gs>
              <a:gs pos="70000">
                <a:srgbClr val="4A2364"/>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16"/>
          <p:cNvSpPr/>
          <p:nvPr/>
        </p:nvSpPr>
        <p:spPr>
          <a:xfrm rot="1798158">
            <a:off x="8383065" y="-609869"/>
            <a:ext cx="4420159" cy="4044069"/>
          </a:xfrm>
          <a:custGeom>
            <a:avLst/>
            <a:gdLst>
              <a:gd name="connsiteX0" fmla="*/ 0 w 4420159"/>
              <a:gd name="connsiteY0" fmla="*/ 1666323 h 4044069"/>
              <a:gd name="connsiteX1" fmla="*/ 2889730 w 4420159"/>
              <a:gd name="connsiteY1" fmla="*/ 0 h 4044069"/>
              <a:gd name="connsiteX2" fmla="*/ 4420159 w 4420159"/>
              <a:gd name="connsiteY2" fmla="*/ 2654063 h 4044069"/>
              <a:gd name="connsiteX3" fmla="*/ 4331642 w 4420159"/>
              <a:gd name="connsiteY3" fmla="*/ 2837813 h 4044069"/>
              <a:gd name="connsiteX4" fmla="*/ 2304916 w 4420159"/>
              <a:gd name="connsiteY4" fmla="*/ 4044069 h 4044069"/>
              <a:gd name="connsiteX5" fmla="*/ 2304917 w 4420159"/>
              <a:gd name="connsiteY5" fmla="*/ 4044068 h 4044069"/>
              <a:gd name="connsiteX6" fmla="*/ 0 w 4420159"/>
              <a:gd name="connsiteY6" fmla="*/ 1739151 h 40440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20159" h="4044069">
                <a:moveTo>
                  <a:pt x="0" y="1666323"/>
                </a:moveTo>
                <a:lnTo>
                  <a:pt x="2889730" y="0"/>
                </a:lnTo>
                <a:lnTo>
                  <a:pt x="4420159" y="2654063"/>
                </a:lnTo>
                <a:lnTo>
                  <a:pt x="4331642" y="2837813"/>
                </a:lnTo>
                <a:cubicBezTo>
                  <a:pt x="3941329" y="3556313"/>
                  <a:pt x="3180084" y="4044069"/>
                  <a:pt x="2304916" y="4044069"/>
                </a:cubicBezTo>
                <a:lnTo>
                  <a:pt x="2304917" y="4044068"/>
                </a:lnTo>
                <a:cubicBezTo>
                  <a:pt x="1031946" y="4044068"/>
                  <a:pt x="0" y="3012122"/>
                  <a:pt x="0" y="1739151"/>
                </a:cubicBezTo>
                <a:close/>
              </a:path>
            </a:pathLst>
          </a:custGeom>
          <a:gradFill>
            <a:gsLst>
              <a:gs pos="0">
                <a:srgbClr val="311546"/>
              </a:gs>
              <a:gs pos="97345">
                <a:srgbClr val="77588A"/>
              </a:gs>
              <a:gs pos="27000">
                <a:srgbClr val="4A2364"/>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E0129C7-C964-4CF3-72D9-0A982EB1E5AF}"/>
              </a:ext>
            </a:extLst>
          </p:cNvPr>
          <p:cNvSpPr txBox="1"/>
          <p:nvPr/>
        </p:nvSpPr>
        <p:spPr>
          <a:xfrm>
            <a:off x="517860" y="828272"/>
            <a:ext cx="5919659" cy="646331"/>
          </a:xfrm>
          <a:prstGeom prst="rect">
            <a:avLst/>
          </a:prstGeom>
          <a:noFill/>
        </p:spPr>
        <p:txBody>
          <a:bodyPr wrap="square" rtlCol="0">
            <a:spAutoFit/>
          </a:bodyPr>
          <a:lstStyle/>
          <a:p>
            <a:r>
              <a:rPr lang="en-US" sz="3600" b="1" dirty="0">
                <a:solidFill>
                  <a:srgbClr val="4A2364"/>
                </a:solidFill>
              </a:rPr>
              <a:t>Our Documented Success</a:t>
            </a:r>
          </a:p>
        </p:txBody>
      </p:sp>
      <p:sp>
        <p:nvSpPr>
          <p:cNvPr id="12" name="TextBox 11">
            <a:extLst>
              <a:ext uri="{FF2B5EF4-FFF2-40B4-BE49-F238E27FC236}">
                <a16:creationId xmlns:a16="http://schemas.microsoft.com/office/drawing/2014/main" id="{0A454A13-0B9B-DE3C-7694-E9DEFCBB753A}"/>
              </a:ext>
            </a:extLst>
          </p:cNvPr>
          <p:cNvSpPr txBox="1"/>
          <p:nvPr/>
        </p:nvSpPr>
        <p:spPr>
          <a:xfrm>
            <a:off x="517860" y="2340106"/>
            <a:ext cx="7358212" cy="3785652"/>
          </a:xfrm>
          <a:prstGeom prst="rect">
            <a:avLst/>
          </a:prstGeom>
          <a:noFill/>
        </p:spPr>
        <p:txBody>
          <a:bodyPr wrap="square" rtlCol="0">
            <a:spAutoFit/>
          </a:bodyPr>
          <a:lstStyle/>
          <a:p>
            <a:r>
              <a:rPr lang="en-US" sz="2000" b="1" i="0" dirty="0">
                <a:solidFill>
                  <a:schemeClr val="bg1"/>
                </a:solidFill>
                <a:effectLst/>
                <a:latin typeface="Arial" panose="020B0604020202020204" pitchFamily="34" charset="0"/>
                <a:cs typeface="Arial" panose="020B0604020202020204" pitchFamily="34" charset="0"/>
              </a:rPr>
              <a:t>Sharon D. Jones, M.Div. </a:t>
            </a:r>
            <a:r>
              <a:rPr lang="en-US" sz="2000" i="0" dirty="0">
                <a:solidFill>
                  <a:schemeClr val="bg1"/>
                </a:solidFill>
                <a:effectLst/>
                <a:latin typeface="Arial" panose="020B0604020202020204" pitchFamily="34" charset="0"/>
                <a:cs typeface="Arial" panose="020B0604020202020204" pitchFamily="34" charset="0"/>
              </a:rPr>
              <a:t>has worked as a funding strategist and church growth fund development professional for 30 years raising over a half billion dollars. She has worked in the nonprofit sector raising money for Christian organizations, major denominations, churches, non-profits, businesses, and other charities.  </a:t>
            </a:r>
          </a:p>
          <a:p>
            <a:endParaRPr lang="en-US" sz="2000" b="1" dirty="0">
              <a:solidFill>
                <a:schemeClr val="bg1"/>
              </a:solidFill>
              <a:latin typeface="Arial" panose="020B0604020202020204" pitchFamily="34" charset="0"/>
              <a:cs typeface="Arial" panose="020B0604020202020204" pitchFamily="34" charset="0"/>
            </a:endParaRPr>
          </a:p>
          <a:p>
            <a:r>
              <a:rPr lang="en-US" sz="2000" i="0" dirty="0">
                <a:solidFill>
                  <a:schemeClr val="bg1"/>
                </a:solidFill>
                <a:effectLst/>
                <a:latin typeface="Arial" panose="020B0604020202020204" pitchFamily="34" charset="0"/>
                <a:cs typeface="Arial" panose="020B0604020202020204" pitchFamily="34" charset="0"/>
              </a:rPr>
              <a:t>We facilitate organizational development training, strategic planning, and retreats for decision-makers. </a:t>
            </a:r>
          </a:p>
          <a:p>
            <a:endParaRPr lang="en-US" sz="2000" dirty="0">
              <a:solidFill>
                <a:schemeClr val="bg1"/>
              </a:solidFill>
              <a:latin typeface="Arial" panose="020B0604020202020204" pitchFamily="34" charset="0"/>
              <a:cs typeface="Arial" panose="020B0604020202020204" pitchFamily="34" charset="0"/>
            </a:endParaRPr>
          </a:p>
          <a:p>
            <a:r>
              <a:rPr lang="en-US" sz="2000" i="0" dirty="0">
                <a:solidFill>
                  <a:schemeClr val="bg1"/>
                </a:solidFill>
                <a:effectLst/>
                <a:latin typeface="Arial" panose="020B0604020202020204" pitchFamily="34" charset="0"/>
                <a:cs typeface="Arial" panose="020B0604020202020204" pitchFamily="34" charset="0"/>
              </a:rPr>
              <a:t>She believes every social enterprise should have the financial resources needed to impact communities and the world. </a:t>
            </a:r>
            <a:endParaRPr lang="en-US" sz="2000" dirty="0">
              <a:latin typeface="Arial" panose="020B0604020202020204" pitchFamily="34" charset="0"/>
              <a:cs typeface="Arial" panose="020B0604020202020204" pitchFamily="34" charset="0"/>
            </a:endParaRPr>
          </a:p>
        </p:txBody>
      </p:sp>
      <p:grpSp>
        <p:nvGrpSpPr>
          <p:cNvPr id="2" name="Group 1"/>
          <p:cNvGrpSpPr/>
          <p:nvPr/>
        </p:nvGrpSpPr>
        <p:grpSpPr>
          <a:xfrm>
            <a:off x="7876072" y="992337"/>
            <a:ext cx="3921322" cy="3922776"/>
            <a:chOff x="7876072" y="992337"/>
            <a:chExt cx="3921322" cy="3922776"/>
          </a:xfrm>
        </p:grpSpPr>
        <p:sp>
          <p:nvSpPr>
            <p:cNvPr id="7" name="Oval 6"/>
            <p:cNvSpPr/>
            <p:nvPr/>
          </p:nvSpPr>
          <p:spPr>
            <a:xfrm>
              <a:off x="7876072" y="992337"/>
              <a:ext cx="3921322" cy="392277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p:cNvGrpSpPr/>
            <p:nvPr/>
          </p:nvGrpSpPr>
          <p:grpSpPr>
            <a:xfrm>
              <a:off x="8053653" y="1170645"/>
              <a:ext cx="3566160" cy="3566160"/>
              <a:chOff x="7162555" y="1192056"/>
              <a:chExt cx="3566160" cy="3566160"/>
            </a:xfrm>
          </p:grpSpPr>
          <p:sp>
            <p:nvSpPr>
              <p:cNvPr id="11" name="Donut 10"/>
              <p:cNvSpPr/>
              <p:nvPr/>
            </p:nvSpPr>
            <p:spPr>
              <a:xfrm>
                <a:off x="7162555" y="1192056"/>
                <a:ext cx="3566160" cy="3566160"/>
              </a:xfrm>
              <a:prstGeom prst="donut">
                <a:avLst>
                  <a:gd name="adj" fmla="val 3431"/>
                </a:avLst>
              </a:prstGeom>
              <a:solidFill>
                <a:srgbClr val="77588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13" name="Picture 12"/>
              <p:cNvPicPr>
                <a:picLocks noChangeAspect="1"/>
              </p:cNvPicPr>
              <p:nvPr/>
            </p:nvPicPr>
            <p:blipFill rotWithShape="1">
              <a:blip r:embed="rId2">
                <a:extLst>
                  <a:ext uri="{28A0092B-C50C-407E-A947-70E740481C1C}">
                    <a14:useLocalDpi xmlns:a14="http://schemas.microsoft.com/office/drawing/2010/main" val="0"/>
                  </a:ext>
                </a:extLst>
              </a:blip>
              <a:srcRect l="34711" t="22970" r="34710" b="23647"/>
              <a:stretch/>
            </p:blipFill>
            <p:spPr>
              <a:xfrm>
                <a:off x="7499624" y="1555180"/>
                <a:ext cx="2892022" cy="2839912"/>
              </a:xfrm>
              <a:prstGeom prst="ellipse">
                <a:avLst/>
              </a:prstGeom>
            </p:spPr>
          </p:pic>
        </p:grpSp>
      </p:grpSp>
    </p:spTree>
    <p:extLst>
      <p:ext uri="{BB962C8B-B14F-4D97-AF65-F5344CB8AC3E}">
        <p14:creationId xmlns:p14="http://schemas.microsoft.com/office/powerpoint/2010/main" val="134576056"/>
      </p:ext>
    </p:extLst>
  </p:cSld>
  <p:clrMapOvr>
    <a:masterClrMapping/>
  </p:clrMapOvr>
  <p:transition spd="slow">
    <p:push dir="u"/>
  </p:transition>
</p:sld>
</file>

<file path=ppt/slides/slide20.xml><?xml version="1.0" encoding="utf-8"?>
<p:sld xmlns:a="http://schemas.openxmlformats.org/drawingml/2006/main" xmlns:r="http://schemas.openxmlformats.org/officeDocument/2006/relationships" xmlns:p="http://schemas.openxmlformats.org/presentationml/2006/main">
  <p:cSld>
    <p:bg>
      <p:bgPr>
        <a:gradFill flip="none" rotWithShape="1">
          <a:gsLst>
            <a:gs pos="885">
              <a:srgbClr val="311546"/>
            </a:gs>
            <a:gs pos="24000">
              <a:srgbClr val="4A2364"/>
            </a:gs>
            <a:gs pos="46000">
              <a:srgbClr val="77588A"/>
            </a:gs>
          </a:gsLst>
          <a:lin ang="13500000" scaled="1"/>
          <a:tileRect/>
        </a:gradFill>
        <a:effectLst/>
      </p:bgPr>
    </p:bg>
    <p:spTree>
      <p:nvGrpSpPr>
        <p:cNvPr id="1" name=""/>
        <p:cNvGrpSpPr/>
        <p:nvPr/>
      </p:nvGrpSpPr>
      <p:grpSpPr>
        <a:xfrm>
          <a:off x="0" y="0"/>
          <a:ext cx="0" cy="0"/>
          <a:chOff x="0" y="0"/>
          <a:chExt cx="0" cy="0"/>
        </a:xfrm>
      </p:grpSpPr>
      <p:sp>
        <p:nvSpPr>
          <p:cNvPr id="11" name="Freeform 10"/>
          <p:cNvSpPr/>
          <p:nvPr/>
        </p:nvSpPr>
        <p:spPr>
          <a:xfrm>
            <a:off x="0" y="0"/>
            <a:ext cx="10837029" cy="6858000"/>
          </a:xfrm>
          <a:custGeom>
            <a:avLst/>
            <a:gdLst>
              <a:gd name="connsiteX0" fmla="*/ 0 w 10837029"/>
              <a:gd name="connsiteY0" fmla="*/ 0 h 6858000"/>
              <a:gd name="connsiteX1" fmla="*/ 8027558 w 10837029"/>
              <a:gd name="connsiteY1" fmla="*/ 0 h 6858000"/>
              <a:gd name="connsiteX2" fmla="*/ 8044827 w 10837029"/>
              <a:gd name="connsiteY2" fmla="*/ 3084 h 6858000"/>
              <a:gd name="connsiteX3" fmla="*/ 10837029 w 10837029"/>
              <a:gd name="connsiteY3" fmla="*/ 3429000 h 6858000"/>
              <a:gd name="connsiteX4" fmla="*/ 8044827 w 10837029"/>
              <a:gd name="connsiteY4" fmla="*/ 6854916 h 6858000"/>
              <a:gd name="connsiteX5" fmla="*/ 8027559 w 10837029"/>
              <a:gd name="connsiteY5" fmla="*/ 6858000 h 6858000"/>
              <a:gd name="connsiteX6" fmla="*/ 0 w 1083702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837029" h="6858000">
                <a:moveTo>
                  <a:pt x="0" y="0"/>
                </a:moveTo>
                <a:lnTo>
                  <a:pt x="8027558" y="0"/>
                </a:lnTo>
                <a:lnTo>
                  <a:pt x="8044827" y="3084"/>
                </a:lnTo>
                <a:cubicBezTo>
                  <a:pt x="9638334" y="329163"/>
                  <a:pt x="10837029" y="1739096"/>
                  <a:pt x="10837029" y="3429000"/>
                </a:cubicBezTo>
                <a:cubicBezTo>
                  <a:pt x="10837029" y="5118904"/>
                  <a:pt x="9638334" y="6528838"/>
                  <a:pt x="8044827" y="6854916"/>
                </a:cubicBezTo>
                <a:lnTo>
                  <a:pt x="8027559"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 name="Oval 4"/>
          <p:cNvSpPr/>
          <p:nvPr/>
        </p:nvSpPr>
        <p:spPr>
          <a:xfrm>
            <a:off x="8111601" y="1264186"/>
            <a:ext cx="3921322" cy="3922776"/>
          </a:xfrm>
          <a:prstGeom prst="ellipse">
            <a:avLst/>
          </a:prstGeom>
          <a:solidFill>
            <a:schemeClr val="bg1"/>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a:extLst>
              <a:ext uri="{FF2B5EF4-FFF2-40B4-BE49-F238E27FC236}">
                <a16:creationId xmlns:a16="http://schemas.microsoft.com/office/drawing/2014/main" id="{EE88B003-3B9E-DA0E-D163-B76FF9D17748}"/>
              </a:ext>
            </a:extLst>
          </p:cNvPr>
          <p:cNvSpPr>
            <a:spLocks noGrp="1"/>
          </p:cNvSpPr>
          <p:nvPr>
            <p:ph type="title"/>
          </p:nvPr>
        </p:nvSpPr>
        <p:spPr>
          <a:xfrm>
            <a:off x="324693" y="395017"/>
            <a:ext cx="7786908" cy="3380149"/>
          </a:xfrm>
        </p:spPr>
        <p:txBody>
          <a:bodyPr vert="horz" lIns="91440" tIns="45720" rIns="91440" bIns="45720" rtlCol="0" anchor="t">
            <a:noAutofit/>
          </a:bodyPr>
          <a:lstStyle/>
          <a:p>
            <a:pPr fontAlgn="base"/>
            <a:r>
              <a:rPr lang="en-US" sz="2200" b="1" dirty="0">
                <a:solidFill>
                  <a:srgbClr val="4A2364"/>
                </a:solidFill>
                <a:latin typeface="Arial" panose="020B0604020202020204" pitchFamily="34" charset="0"/>
                <a:cs typeface="Arial" panose="020B0604020202020204" pitchFamily="34" charset="0"/>
              </a:rPr>
              <a:t>National Association of Ecumenical and Interreligious Staff - Ecumenical Networks</a:t>
            </a:r>
            <a:br>
              <a:rPr lang="en-US" sz="2200" b="1" dirty="0">
                <a:solidFill>
                  <a:srgbClr val="4A2364"/>
                </a:solidFill>
                <a:latin typeface="Arial" panose="020B0604020202020204" pitchFamily="34" charset="0"/>
                <a:cs typeface="Arial" panose="020B0604020202020204" pitchFamily="34" charset="0"/>
              </a:rPr>
            </a:br>
            <a:r>
              <a:rPr lang="en-US" sz="2200" b="1" dirty="0">
                <a:solidFill>
                  <a:srgbClr val="4A2364"/>
                </a:solidFill>
                <a:latin typeface="Arial" panose="020B0604020202020204" pitchFamily="34" charset="0"/>
                <a:cs typeface="Arial" panose="020B0604020202020204" pitchFamily="34" charset="0"/>
              </a:rPr>
              <a:t>New York, NY  </a:t>
            </a:r>
            <a:r>
              <a:rPr lang="en-US" sz="2200" u="sng" dirty="0">
                <a:solidFill>
                  <a:srgbClr val="4A2364"/>
                </a:solidFill>
                <a:latin typeface="Arial" panose="020B0604020202020204" pitchFamily="34" charset="0"/>
                <a:cs typeface="Arial" panose="020B0604020202020204" pitchFamily="34" charset="0"/>
              </a:rPr>
              <a:t>1995-2001</a:t>
            </a:r>
            <a:br>
              <a:rPr lang="en-US" sz="2200" b="1" dirty="0">
                <a:solidFill>
                  <a:srgbClr val="4A2364"/>
                </a:solidFill>
                <a:latin typeface="Arial" panose="020B0604020202020204" pitchFamily="34" charset="0"/>
                <a:cs typeface="Arial" panose="020B0604020202020204" pitchFamily="34" charset="0"/>
              </a:rPr>
            </a:br>
            <a:br>
              <a:rPr lang="en-US" sz="2200" b="1" dirty="0">
                <a:solidFill>
                  <a:srgbClr val="4A2364"/>
                </a:solidFill>
                <a:latin typeface="Arial" panose="020B0604020202020204" pitchFamily="34" charset="0"/>
                <a:cs typeface="Arial" panose="020B0604020202020204" pitchFamily="34" charset="0"/>
              </a:rPr>
            </a:br>
            <a:r>
              <a:rPr lang="en-US" sz="2200" b="1" dirty="0">
                <a:solidFill>
                  <a:srgbClr val="4A2364"/>
                </a:solidFill>
                <a:latin typeface="Arial" panose="020B0604020202020204" pitchFamily="34" charset="0"/>
                <a:cs typeface="Arial" panose="020B0604020202020204" pitchFamily="34" charset="0"/>
              </a:rPr>
              <a:t>ABOUT: </a:t>
            </a:r>
            <a:br>
              <a:rPr lang="en-US" sz="2200" b="1" dirty="0">
                <a:solidFill>
                  <a:srgbClr val="4A2364"/>
                </a:solidFill>
                <a:latin typeface="Arial" panose="020B0604020202020204" pitchFamily="34" charset="0"/>
                <a:cs typeface="Arial" panose="020B0604020202020204" pitchFamily="34" charset="0"/>
              </a:rPr>
            </a:br>
            <a:r>
              <a:rPr lang="en-US" sz="2000" i="1" dirty="0">
                <a:solidFill>
                  <a:srgbClr val="4A2364"/>
                </a:solidFill>
                <a:latin typeface="Arial" panose="020B0604020202020204" pitchFamily="34" charset="0"/>
                <a:cs typeface="Arial" panose="020B0604020202020204" pitchFamily="34" charset="0"/>
              </a:rPr>
              <a:t>National Association of Ecumenical and Interreligious Staff (NAEIS) is an association of professional staff in ecumenical and interreligious work. It includes the staff of any faith engaged in interreligious work. NAEIS provides means for personal and professional growth and for mutual support, through national and regional gatherings, a newsletter, and exchange among its members.</a:t>
            </a:r>
            <a:br>
              <a:rPr lang="en-US" sz="2000" i="1" dirty="0">
                <a:solidFill>
                  <a:srgbClr val="4A2364"/>
                </a:solidFill>
                <a:latin typeface="Arial" panose="020B0604020202020204" pitchFamily="34" charset="0"/>
                <a:cs typeface="Arial" panose="020B0604020202020204" pitchFamily="34" charset="0"/>
              </a:rPr>
            </a:br>
            <a:br>
              <a:rPr lang="en-US" sz="2200" b="1" dirty="0">
                <a:solidFill>
                  <a:srgbClr val="4A2364"/>
                </a:solidFill>
                <a:latin typeface="Arial" panose="020B0604020202020204" pitchFamily="34" charset="0"/>
                <a:cs typeface="Arial" panose="020B0604020202020204" pitchFamily="34" charset="0"/>
              </a:rPr>
            </a:br>
            <a:endParaRPr lang="en-US" sz="2200" b="1" i="1" dirty="0">
              <a:solidFill>
                <a:srgbClr val="4A2364"/>
              </a:solidFill>
              <a:latin typeface="Arial" panose="020B0604020202020204" pitchFamily="34" charset="0"/>
              <a:cs typeface="Arial" panose="020B0604020202020204" pitchFamily="34" charset="0"/>
            </a:endParaRPr>
          </a:p>
        </p:txBody>
      </p:sp>
      <p:grpSp>
        <p:nvGrpSpPr>
          <p:cNvPr id="14" name="Group 13"/>
          <p:cNvGrpSpPr/>
          <p:nvPr/>
        </p:nvGrpSpPr>
        <p:grpSpPr>
          <a:xfrm>
            <a:off x="8447655" y="5381549"/>
            <a:ext cx="3526291" cy="674582"/>
            <a:chOff x="4883826" y="2984956"/>
            <a:chExt cx="3526291" cy="674582"/>
          </a:xfrm>
        </p:grpSpPr>
        <p:sp>
          <p:nvSpPr>
            <p:cNvPr id="15" name="Rounded Rectangle 14"/>
            <p:cNvSpPr/>
            <p:nvPr/>
          </p:nvSpPr>
          <p:spPr>
            <a:xfrm>
              <a:off x="4883826" y="2984956"/>
              <a:ext cx="3526291" cy="674582"/>
            </a:xfrm>
            <a:prstGeom prst="roundRect">
              <a:avLst>
                <a:gd name="adj" fmla="val 50000"/>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a:extLst>
                <a:ext uri="{FF2B5EF4-FFF2-40B4-BE49-F238E27FC236}">
                  <a16:creationId xmlns:a16="http://schemas.microsoft.com/office/drawing/2014/main" id="{693AC53E-DEFB-541B-3949-1D5DE666899D}"/>
                </a:ext>
              </a:extLst>
            </p:cNvPr>
            <p:cNvSpPr txBox="1"/>
            <p:nvPr/>
          </p:nvSpPr>
          <p:spPr>
            <a:xfrm>
              <a:off x="4929073" y="2984956"/>
              <a:ext cx="3435796" cy="646331"/>
            </a:xfrm>
            <a:prstGeom prst="rect">
              <a:avLst/>
            </a:prstGeom>
            <a:noFill/>
          </p:spPr>
          <p:txBody>
            <a:bodyPr wrap="square" rtlCol="0">
              <a:spAutoFit/>
            </a:bodyPr>
            <a:lstStyle/>
            <a:p>
              <a:pPr algn="ctr"/>
              <a:r>
                <a:rPr lang="en-US" b="1" i="1" dirty="0">
                  <a:solidFill>
                    <a:srgbClr val="311546"/>
                  </a:solidFill>
                  <a:latin typeface="Arial" panose="020B0604020202020204" pitchFamily="34" charset="0"/>
                  <a:cs typeface="Arial" panose="020B0604020202020204" pitchFamily="34" charset="0"/>
                </a:rPr>
                <a:t>Raised $275 thousand dollars</a:t>
              </a:r>
            </a:p>
            <a:p>
              <a:pPr algn="ctr"/>
              <a:r>
                <a:rPr lang="en-US" b="1" i="1" dirty="0">
                  <a:solidFill>
                    <a:srgbClr val="311546"/>
                  </a:solidFill>
                  <a:latin typeface="Arial" panose="020B0604020202020204" pitchFamily="34" charset="0"/>
                  <a:cs typeface="Arial" panose="020B0604020202020204" pitchFamily="34" charset="0"/>
                </a:rPr>
                <a:t> for the program </a:t>
              </a:r>
            </a:p>
          </p:txBody>
        </p:sp>
      </p:grpSp>
      <p:pic>
        <p:nvPicPr>
          <p:cNvPr id="12" name="Picture 11">
            <a:extLst>
              <a:ext uri="{FF2B5EF4-FFF2-40B4-BE49-F238E27FC236}">
                <a16:creationId xmlns:a16="http://schemas.microsoft.com/office/drawing/2014/main" id="{E6950B62-5ED7-8FDB-0B7D-6E941F8650EF}"/>
              </a:ext>
            </a:extLst>
          </p:cNvPr>
          <p:cNvPicPr>
            <a:picLocks noChangeAspect="1"/>
          </p:cNvPicPr>
          <p:nvPr/>
        </p:nvPicPr>
        <p:blipFill>
          <a:blip r:embed="rId2"/>
          <a:stretch>
            <a:fillRect/>
          </a:stretch>
        </p:blipFill>
        <p:spPr>
          <a:xfrm>
            <a:off x="8599012" y="1831958"/>
            <a:ext cx="2946500" cy="2787232"/>
          </a:xfrm>
          <a:prstGeom prst="rect">
            <a:avLst/>
          </a:prstGeom>
        </p:spPr>
      </p:pic>
      <p:sp>
        <p:nvSpPr>
          <p:cNvPr id="9" name="TextBox 8"/>
          <p:cNvSpPr txBox="1"/>
          <p:nvPr/>
        </p:nvSpPr>
        <p:spPr>
          <a:xfrm>
            <a:off x="334777" y="3964267"/>
            <a:ext cx="7380474" cy="2831544"/>
          </a:xfrm>
          <a:prstGeom prst="rect">
            <a:avLst/>
          </a:prstGeom>
          <a:noFill/>
        </p:spPr>
        <p:txBody>
          <a:bodyPr wrap="square" rtlCol="0">
            <a:spAutoFit/>
          </a:bodyPr>
          <a:lstStyle/>
          <a:p>
            <a:r>
              <a:rPr lang="en-US" sz="2000" b="1" dirty="0">
                <a:solidFill>
                  <a:srgbClr val="4A2364"/>
                </a:solidFill>
                <a:latin typeface="Arial" panose="020B0604020202020204" pitchFamily="34" charset="0"/>
                <a:cs typeface="Arial" panose="020B0604020202020204" pitchFamily="34" charset="0"/>
              </a:rPr>
              <a:t>ROLE: Project Coordinator</a:t>
            </a:r>
          </a:p>
          <a:p>
            <a:pPr marL="342900" indent="-342900">
              <a:buBlip>
                <a:blip r:embed="rId3"/>
              </a:buBlip>
            </a:pPr>
            <a:r>
              <a:rPr lang="en-US" sz="2000" dirty="0">
                <a:solidFill>
                  <a:srgbClr val="4A2364"/>
                </a:solidFill>
                <a:latin typeface="Arial" panose="020B0604020202020204" pitchFamily="34" charset="0"/>
                <a:cs typeface="Arial" panose="020B0604020202020204" pitchFamily="34" charset="0"/>
              </a:rPr>
              <a:t>Responsible for designing, implementing, and administering a national summer internship program for seminarians.  </a:t>
            </a:r>
          </a:p>
          <a:p>
            <a:pPr marL="342900" indent="-342900">
              <a:buBlip>
                <a:blip r:embed="rId3"/>
              </a:buBlip>
            </a:pPr>
            <a:r>
              <a:rPr lang="en-US" sz="2000" dirty="0">
                <a:solidFill>
                  <a:srgbClr val="4A2364"/>
                </a:solidFill>
                <a:latin typeface="Arial" panose="020B0604020202020204" pitchFamily="34" charset="0"/>
                <a:cs typeface="Arial" panose="020B0604020202020204" pitchFamily="34" charset="0"/>
              </a:rPr>
              <a:t>This work includes developing the program and creating exposure for the program. </a:t>
            </a:r>
          </a:p>
          <a:p>
            <a:endParaRPr lang="en-US" sz="2000" b="1" i="1" dirty="0">
              <a:solidFill>
                <a:srgbClr val="4A2364"/>
              </a:solidFill>
              <a:latin typeface="Arial" panose="020B0604020202020204" pitchFamily="34" charset="0"/>
              <a:cs typeface="Arial" panose="020B0604020202020204" pitchFamily="34" charset="0"/>
            </a:endParaRPr>
          </a:p>
          <a:p>
            <a:r>
              <a:rPr lang="en-US" sz="2000" b="1" i="1" dirty="0">
                <a:solidFill>
                  <a:srgbClr val="4A2364"/>
                </a:solidFill>
                <a:latin typeface="Arial" panose="020B0604020202020204" pitchFamily="34" charset="0"/>
                <a:cs typeface="Arial" panose="020B0604020202020204" pitchFamily="34" charset="0"/>
              </a:rPr>
              <a:t>Raised $275 thousand dollars for the program. </a:t>
            </a:r>
            <a:br>
              <a:rPr lang="en-US" sz="2000" b="1" i="1" dirty="0">
                <a:solidFill>
                  <a:srgbClr val="4A2364"/>
                </a:solidFill>
                <a:latin typeface="Arial" panose="020B0604020202020204" pitchFamily="34" charset="0"/>
                <a:cs typeface="Arial" panose="020B0604020202020204" pitchFamily="34" charset="0"/>
              </a:rPr>
            </a:br>
            <a:br>
              <a:rPr lang="en-US" sz="2000" b="1" i="1" dirty="0">
                <a:solidFill>
                  <a:srgbClr val="4A2364"/>
                </a:solidFill>
                <a:latin typeface="Arial" panose="020B0604020202020204" pitchFamily="34" charset="0"/>
                <a:cs typeface="Arial" panose="020B0604020202020204" pitchFamily="34" charset="0"/>
              </a:rPr>
            </a:br>
            <a:endParaRPr lang="en-US" dirty="0">
              <a:latin typeface="Arial" panose="020B0604020202020204" pitchFamily="34" charset="0"/>
              <a:cs typeface="Arial" panose="020B0604020202020204" pitchFamily="34" charset="0"/>
            </a:endParaRPr>
          </a:p>
        </p:txBody>
      </p:sp>
      <p:pic>
        <p:nvPicPr>
          <p:cNvPr id="10" name="Picture 9"/>
          <p:cNvPicPr>
            <a:picLocks noChangeAspect="1"/>
          </p:cNvPicPr>
          <p:nvPr/>
        </p:nvPicPr>
        <p:blipFill>
          <a:blip r:embed="rId4">
            <a:lum bright="70000" contrast="-70000"/>
            <a:extLst>
              <a:ext uri="{28A0092B-C50C-407E-A947-70E740481C1C}">
                <a14:useLocalDpi xmlns:a14="http://schemas.microsoft.com/office/drawing/2010/main" val="0"/>
              </a:ext>
            </a:extLst>
          </a:blip>
          <a:stretch>
            <a:fillRect/>
          </a:stretch>
        </p:blipFill>
        <p:spPr>
          <a:xfrm>
            <a:off x="11538453" y="77104"/>
            <a:ext cx="630817" cy="700908"/>
          </a:xfrm>
          <a:prstGeom prst="rect">
            <a:avLst/>
          </a:prstGeom>
        </p:spPr>
      </p:pic>
    </p:spTree>
    <p:extLst>
      <p:ext uri="{BB962C8B-B14F-4D97-AF65-F5344CB8AC3E}">
        <p14:creationId xmlns:p14="http://schemas.microsoft.com/office/powerpoint/2010/main" val="1838070476"/>
      </p:ext>
    </p:extLst>
  </p:cSld>
  <p:clrMapOvr>
    <a:masterClrMapping/>
  </p:clrMapOvr>
  <p:transition spd="slow">
    <p:push/>
  </p:transition>
</p:sld>
</file>

<file path=ppt/slides/slide21.xml><?xml version="1.0" encoding="utf-8"?>
<p:sld xmlns:a="http://schemas.openxmlformats.org/drawingml/2006/main" xmlns:r="http://schemas.openxmlformats.org/officeDocument/2006/relationships" xmlns:p="http://schemas.openxmlformats.org/presentationml/2006/main">
  <p:cSld>
    <p:bg>
      <p:bgPr>
        <a:gradFill flip="none" rotWithShape="1">
          <a:gsLst>
            <a:gs pos="885">
              <a:srgbClr val="311546"/>
            </a:gs>
            <a:gs pos="24000">
              <a:srgbClr val="4A2364"/>
            </a:gs>
            <a:gs pos="46000">
              <a:srgbClr val="77588A"/>
            </a:gs>
          </a:gsLst>
          <a:lin ang="13500000" scaled="1"/>
          <a:tileRect/>
        </a:gradFill>
        <a:effectLst/>
      </p:bgPr>
    </p:bg>
    <p:spTree>
      <p:nvGrpSpPr>
        <p:cNvPr id="1" name=""/>
        <p:cNvGrpSpPr/>
        <p:nvPr/>
      </p:nvGrpSpPr>
      <p:grpSpPr>
        <a:xfrm>
          <a:off x="0" y="0"/>
          <a:ext cx="0" cy="0"/>
          <a:chOff x="0" y="0"/>
          <a:chExt cx="0" cy="0"/>
        </a:xfrm>
      </p:grpSpPr>
      <p:sp>
        <p:nvSpPr>
          <p:cNvPr id="11" name="Freeform 10"/>
          <p:cNvSpPr/>
          <p:nvPr/>
        </p:nvSpPr>
        <p:spPr>
          <a:xfrm>
            <a:off x="0" y="0"/>
            <a:ext cx="10837029" cy="6858000"/>
          </a:xfrm>
          <a:custGeom>
            <a:avLst/>
            <a:gdLst>
              <a:gd name="connsiteX0" fmla="*/ 0 w 10837029"/>
              <a:gd name="connsiteY0" fmla="*/ 0 h 6858000"/>
              <a:gd name="connsiteX1" fmla="*/ 8027558 w 10837029"/>
              <a:gd name="connsiteY1" fmla="*/ 0 h 6858000"/>
              <a:gd name="connsiteX2" fmla="*/ 8044827 w 10837029"/>
              <a:gd name="connsiteY2" fmla="*/ 3084 h 6858000"/>
              <a:gd name="connsiteX3" fmla="*/ 10837029 w 10837029"/>
              <a:gd name="connsiteY3" fmla="*/ 3429000 h 6858000"/>
              <a:gd name="connsiteX4" fmla="*/ 8044827 w 10837029"/>
              <a:gd name="connsiteY4" fmla="*/ 6854916 h 6858000"/>
              <a:gd name="connsiteX5" fmla="*/ 8027559 w 10837029"/>
              <a:gd name="connsiteY5" fmla="*/ 6858000 h 6858000"/>
              <a:gd name="connsiteX6" fmla="*/ 0 w 1083702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837029" h="6858000">
                <a:moveTo>
                  <a:pt x="0" y="0"/>
                </a:moveTo>
                <a:lnTo>
                  <a:pt x="8027558" y="0"/>
                </a:lnTo>
                <a:lnTo>
                  <a:pt x="8044827" y="3084"/>
                </a:lnTo>
                <a:cubicBezTo>
                  <a:pt x="9638334" y="329163"/>
                  <a:pt x="10837029" y="1739096"/>
                  <a:pt x="10837029" y="3429000"/>
                </a:cubicBezTo>
                <a:cubicBezTo>
                  <a:pt x="10837029" y="5118904"/>
                  <a:pt x="9638334" y="6528838"/>
                  <a:pt x="8044827" y="6854916"/>
                </a:cubicBezTo>
                <a:lnTo>
                  <a:pt x="8027559"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 name="Oval 4"/>
          <p:cNvSpPr/>
          <p:nvPr/>
        </p:nvSpPr>
        <p:spPr>
          <a:xfrm>
            <a:off x="8111601" y="1264186"/>
            <a:ext cx="3921322" cy="3922776"/>
          </a:xfrm>
          <a:prstGeom prst="ellipse">
            <a:avLst/>
          </a:prstGeom>
          <a:solidFill>
            <a:schemeClr val="bg1"/>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a:extLst>
              <a:ext uri="{FF2B5EF4-FFF2-40B4-BE49-F238E27FC236}">
                <a16:creationId xmlns:a16="http://schemas.microsoft.com/office/drawing/2014/main" id="{EE88B003-3B9E-DA0E-D163-B76FF9D17748}"/>
              </a:ext>
            </a:extLst>
          </p:cNvPr>
          <p:cNvSpPr>
            <a:spLocks noGrp="1"/>
          </p:cNvSpPr>
          <p:nvPr>
            <p:ph type="title"/>
          </p:nvPr>
        </p:nvSpPr>
        <p:spPr>
          <a:xfrm>
            <a:off x="324693" y="681571"/>
            <a:ext cx="7786908" cy="2796344"/>
          </a:xfrm>
        </p:spPr>
        <p:txBody>
          <a:bodyPr vert="horz" lIns="91440" tIns="45720" rIns="91440" bIns="45720" rtlCol="0" anchor="t">
            <a:noAutofit/>
          </a:bodyPr>
          <a:lstStyle/>
          <a:p>
            <a:pPr fontAlgn="base"/>
            <a:r>
              <a:rPr lang="en-US" sz="2200" b="1" dirty="0">
                <a:solidFill>
                  <a:srgbClr val="4A2364"/>
                </a:solidFill>
                <a:latin typeface="Arial" panose="020B0604020202020204" pitchFamily="34" charset="0"/>
                <a:cs typeface="Arial" panose="020B0604020202020204" pitchFamily="34" charset="0"/>
              </a:rPr>
              <a:t>National Immigration Forum – Washington, DC</a:t>
            </a:r>
            <a:br>
              <a:rPr lang="en-US" sz="2200" b="1" dirty="0">
                <a:solidFill>
                  <a:srgbClr val="4A2364"/>
                </a:solidFill>
                <a:latin typeface="Arial" panose="020B0604020202020204" pitchFamily="34" charset="0"/>
                <a:cs typeface="Arial" panose="020B0604020202020204" pitchFamily="34" charset="0"/>
              </a:rPr>
            </a:br>
            <a:r>
              <a:rPr lang="en-US" sz="2200" b="1" u="sng" dirty="0">
                <a:solidFill>
                  <a:srgbClr val="4A2364"/>
                </a:solidFill>
                <a:latin typeface="Arial" panose="020B0604020202020204" pitchFamily="34" charset="0"/>
                <a:cs typeface="Arial" panose="020B0604020202020204" pitchFamily="34" charset="0"/>
              </a:rPr>
              <a:t>1991 – 1998</a:t>
            </a:r>
            <a:br>
              <a:rPr lang="en-US" sz="2200" b="1" u="sng" dirty="0">
                <a:solidFill>
                  <a:srgbClr val="4A2364"/>
                </a:solidFill>
                <a:latin typeface="Arial" panose="020B0604020202020204" pitchFamily="34" charset="0"/>
                <a:cs typeface="Arial" panose="020B0604020202020204" pitchFamily="34" charset="0"/>
              </a:rPr>
            </a:br>
            <a:br>
              <a:rPr lang="en-US" sz="2200" b="1" u="sng" dirty="0">
                <a:solidFill>
                  <a:srgbClr val="4A2364"/>
                </a:solidFill>
                <a:latin typeface="Arial" panose="020B0604020202020204" pitchFamily="34" charset="0"/>
                <a:cs typeface="Arial" panose="020B0604020202020204" pitchFamily="34" charset="0"/>
              </a:rPr>
            </a:br>
            <a:r>
              <a:rPr lang="en-US" sz="2200" b="1" dirty="0">
                <a:solidFill>
                  <a:srgbClr val="4A2364"/>
                </a:solidFill>
                <a:latin typeface="Arial" panose="020B0604020202020204" pitchFamily="34" charset="0"/>
                <a:cs typeface="Arial" panose="020B0604020202020204" pitchFamily="34" charset="0"/>
              </a:rPr>
              <a:t>ABOUT: </a:t>
            </a:r>
            <a:br>
              <a:rPr lang="en-US" sz="2200" b="1" dirty="0">
                <a:solidFill>
                  <a:srgbClr val="4A2364"/>
                </a:solidFill>
                <a:latin typeface="Arial" panose="020B0604020202020204" pitchFamily="34" charset="0"/>
                <a:cs typeface="Arial" panose="020B0604020202020204" pitchFamily="34" charset="0"/>
              </a:rPr>
            </a:br>
            <a:r>
              <a:rPr lang="en-US" sz="2200" i="1" dirty="0">
                <a:solidFill>
                  <a:srgbClr val="4A2364"/>
                </a:solidFill>
                <a:latin typeface="Arial" panose="020B0604020202020204" pitchFamily="34" charset="0"/>
                <a:cs typeface="Arial" panose="020B0604020202020204" pitchFamily="34" charset="0"/>
              </a:rPr>
              <a:t>The National Immigration Forum is an immigrant advocacy non-profit group, based in Washington, DC. It was founded by Phyllis </a:t>
            </a:r>
            <a:r>
              <a:rPr lang="en-US" sz="2200" i="1" dirty="0" err="1">
                <a:solidFill>
                  <a:srgbClr val="4A2364"/>
                </a:solidFill>
                <a:latin typeface="Arial" panose="020B0604020202020204" pitchFamily="34" charset="0"/>
                <a:cs typeface="Arial" panose="020B0604020202020204" pitchFamily="34" charset="0"/>
              </a:rPr>
              <a:t>Eisen</a:t>
            </a:r>
            <a:r>
              <a:rPr lang="en-US" sz="2200" i="1" dirty="0">
                <a:solidFill>
                  <a:srgbClr val="4A2364"/>
                </a:solidFill>
                <a:latin typeface="Arial" panose="020B0604020202020204" pitchFamily="34" charset="0"/>
                <a:cs typeface="Arial" panose="020B0604020202020204" pitchFamily="34" charset="0"/>
              </a:rPr>
              <a:t> and Rick Swartz. The Forum uses its communications, advocacy, and policy expertise to advocate for immigration, refugees, and funding to foreign nations.</a:t>
            </a:r>
            <a:br>
              <a:rPr lang="en-US" sz="2200" i="1" dirty="0">
                <a:solidFill>
                  <a:srgbClr val="4A2364"/>
                </a:solidFill>
                <a:latin typeface="Arial" panose="020B0604020202020204" pitchFamily="34" charset="0"/>
                <a:cs typeface="Arial" panose="020B0604020202020204" pitchFamily="34" charset="0"/>
              </a:rPr>
            </a:br>
            <a:br>
              <a:rPr lang="en-US" sz="2200" b="1" dirty="0">
                <a:solidFill>
                  <a:srgbClr val="4A2364"/>
                </a:solidFill>
                <a:latin typeface="Arial" panose="020B0604020202020204" pitchFamily="34" charset="0"/>
                <a:cs typeface="Arial" panose="020B0604020202020204" pitchFamily="34" charset="0"/>
              </a:rPr>
            </a:br>
            <a:endParaRPr lang="en-US" sz="2200" b="1" dirty="0">
              <a:solidFill>
                <a:srgbClr val="4A2364"/>
              </a:solidFill>
              <a:latin typeface="Arial" panose="020B0604020202020204" pitchFamily="34" charset="0"/>
              <a:cs typeface="Arial" panose="020B0604020202020204" pitchFamily="34" charset="0"/>
            </a:endParaRPr>
          </a:p>
        </p:txBody>
      </p:sp>
      <p:grpSp>
        <p:nvGrpSpPr>
          <p:cNvPr id="14" name="Group 13"/>
          <p:cNvGrpSpPr/>
          <p:nvPr/>
        </p:nvGrpSpPr>
        <p:grpSpPr>
          <a:xfrm>
            <a:off x="8515518" y="5376149"/>
            <a:ext cx="3113489" cy="646331"/>
            <a:chOff x="5205659" y="2979556"/>
            <a:chExt cx="3113489" cy="646331"/>
          </a:xfrm>
        </p:grpSpPr>
        <p:sp>
          <p:nvSpPr>
            <p:cNvPr id="15" name="Rounded Rectangle 14"/>
            <p:cNvSpPr/>
            <p:nvPr/>
          </p:nvSpPr>
          <p:spPr>
            <a:xfrm>
              <a:off x="5205659" y="2984955"/>
              <a:ext cx="3013209" cy="640931"/>
            </a:xfrm>
            <a:prstGeom prst="roundRect">
              <a:avLst>
                <a:gd name="adj" fmla="val 50000"/>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a:extLst>
                <a:ext uri="{FF2B5EF4-FFF2-40B4-BE49-F238E27FC236}">
                  <a16:creationId xmlns:a16="http://schemas.microsoft.com/office/drawing/2014/main" id="{693AC53E-DEFB-541B-3949-1D5DE666899D}"/>
                </a:ext>
              </a:extLst>
            </p:cNvPr>
            <p:cNvSpPr txBox="1"/>
            <p:nvPr/>
          </p:nvSpPr>
          <p:spPr>
            <a:xfrm>
              <a:off x="5205659" y="2979556"/>
              <a:ext cx="3113489" cy="646331"/>
            </a:xfrm>
            <a:prstGeom prst="rect">
              <a:avLst/>
            </a:prstGeom>
            <a:noFill/>
          </p:spPr>
          <p:txBody>
            <a:bodyPr wrap="square" rtlCol="0">
              <a:spAutoFit/>
            </a:bodyPr>
            <a:lstStyle/>
            <a:p>
              <a:pPr algn="ctr"/>
              <a:r>
                <a:rPr lang="en-US" b="1" i="1" dirty="0">
                  <a:solidFill>
                    <a:srgbClr val="311546"/>
                  </a:solidFill>
                  <a:latin typeface="Arial" panose="020B0604020202020204" pitchFamily="34" charset="0"/>
                  <a:cs typeface="Arial" panose="020B0604020202020204" pitchFamily="34" charset="0"/>
                </a:rPr>
                <a:t>Raised $7 million to underwrite this effort.</a:t>
              </a:r>
            </a:p>
          </p:txBody>
        </p:sp>
      </p:grpSp>
      <p:grpSp>
        <p:nvGrpSpPr>
          <p:cNvPr id="2" name="Group 1"/>
          <p:cNvGrpSpPr/>
          <p:nvPr/>
        </p:nvGrpSpPr>
        <p:grpSpPr>
          <a:xfrm>
            <a:off x="8643915" y="1562638"/>
            <a:ext cx="2807311" cy="3100973"/>
            <a:chOff x="8643915" y="1562638"/>
            <a:chExt cx="2807311" cy="3100973"/>
          </a:xfrm>
        </p:grpSpPr>
        <p:pic>
          <p:nvPicPr>
            <p:cNvPr id="9" name="Picture 8">
              <a:extLst>
                <a:ext uri="{FF2B5EF4-FFF2-40B4-BE49-F238E27FC236}">
                  <a16:creationId xmlns:a16="http://schemas.microsoft.com/office/drawing/2014/main" id="{B28D1613-E072-61F9-18D3-FC046479AE81}"/>
                </a:ext>
              </a:extLst>
            </p:cNvPr>
            <p:cNvPicPr>
              <a:picLocks noChangeAspect="1"/>
            </p:cNvPicPr>
            <p:nvPr/>
          </p:nvPicPr>
          <p:blipFill rotWithShape="1">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l="7794" t="6119" r="53937" b="15378"/>
            <a:stretch/>
          </p:blipFill>
          <p:spPr>
            <a:xfrm>
              <a:off x="8769489" y="1562638"/>
              <a:ext cx="2680855" cy="1866362"/>
            </a:xfrm>
            <a:prstGeom prst="rect">
              <a:avLst/>
            </a:prstGeom>
          </p:spPr>
        </p:pic>
        <p:pic>
          <p:nvPicPr>
            <p:cNvPr id="10" name="Picture 9">
              <a:extLst>
                <a:ext uri="{FF2B5EF4-FFF2-40B4-BE49-F238E27FC236}">
                  <a16:creationId xmlns:a16="http://schemas.microsoft.com/office/drawing/2014/main" id="{B28D1613-E072-61F9-18D3-FC046479AE81}"/>
                </a:ext>
              </a:extLst>
            </p:cNvPr>
            <p:cNvPicPr>
              <a:picLocks noChangeAspect="1"/>
            </p:cNvPicPr>
            <p:nvPr/>
          </p:nvPicPr>
          <p:blipFill rotWithShape="1">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l="47150" t="21394" r="5087" b="19166"/>
            <a:stretch/>
          </p:blipFill>
          <p:spPr>
            <a:xfrm>
              <a:off x="8643915" y="3477915"/>
              <a:ext cx="2807311" cy="1185696"/>
            </a:xfrm>
            <a:prstGeom prst="rect">
              <a:avLst/>
            </a:prstGeom>
          </p:spPr>
        </p:pic>
      </p:grpSp>
      <p:sp>
        <p:nvSpPr>
          <p:cNvPr id="12" name="TextBox 11"/>
          <p:cNvSpPr txBox="1"/>
          <p:nvPr/>
        </p:nvSpPr>
        <p:spPr>
          <a:xfrm>
            <a:off x="364265" y="3611360"/>
            <a:ext cx="7380474" cy="3139321"/>
          </a:xfrm>
          <a:prstGeom prst="rect">
            <a:avLst/>
          </a:prstGeom>
          <a:noFill/>
        </p:spPr>
        <p:txBody>
          <a:bodyPr wrap="square" rtlCol="0">
            <a:spAutoFit/>
          </a:bodyPr>
          <a:lstStyle/>
          <a:p>
            <a:r>
              <a:rPr lang="en-US" sz="2000" b="1" dirty="0">
                <a:solidFill>
                  <a:srgbClr val="4A2364"/>
                </a:solidFill>
                <a:latin typeface="Arial" panose="020B0604020202020204" pitchFamily="34" charset="0"/>
                <a:cs typeface="Arial" panose="020B0604020202020204" pitchFamily="34" charset="0"/>
              </a:rPr>
              <a:t>ROLE: Community Mobilizer. </a:t>
            </a:r>
          </a:p>
          <a:p>
            <a:pPr marL="342900" indent="-342900">
              <a:buBlip>
                <a:blip r:embed="rId4"/>
              </a:buBlip>
            </a:pPr>
            <a:r>
              <a:rPr lang="en-US" sz="2000" dirty="0">
                <a:solidFill>
                  <a:srgbClr val="4A2364"/>
                </a:solidFill>
                <a:latin typeface="Arial" panose="020B0604020202020204" pitchFamily="34" charset="0"/>
                <a:cs typeface="Arial" panose="020B0604020202020204" pitchFamily="34" charset="0"/>
              </a:rPr>
              <a:t>Responsible for mobilizing the faith-based community in Miami, FL in response to the Haitians who were being detained by the US government at Guantanamo Bay. </a:t>
            </a:r>
          </a:p>
          <a:p>
            <a:pPr marL="342900" indent="-342900">
              <a:buBlip>
                <a:blip r:embed="rId4"/>
              </a:buBlip>
            </a:pPr>
            <a:r>
              <a:rPr lang="en-US" sz="2000" dirty="0">
                <a:solidFill>
                  <a:srgbClr val="4A2364"/>
                </a:solidFill>
                <a:latin typeface="Arial" panose="020B0604020202020204" pitchFamily="34" charset="0"/>
                <a:cs typeface="Arial" panose="020B0604020202020204" pitchFamily="34" charset="0"/>
              </a:rPr>
              <a:t>This effort forced the release of the detainees. </a:t>
            </a:r>
          </a:p>
          <a:p>
            <a:endParaRPr lang="en-US" sz="2000" b="1" i="1" dirty="0">
              <a:solidFill>
                <a:srgbClr val="4A2364"/>
              </a:solidFill>
              <a:latin typeface="Arial" panose="020B0604020202020204" pitchFamily="34" charset="0"/>
              <a:cs typeface="Arial" panose="020B0604020202020204" pitchFamily="34" charset="0"/>
            </a:endParaRPr>
          </a:p>
          <a:p>
            <a:r>
              <a:rPr lang="en-US" sz="2000" b="1" i="1" dirty="0">
                <a:solidFill>
                  <a:srgbClr val="4A2364"/>
                </a:solidFill>
                <a:latin typeface="Arial" panose="020B0604020202020204" pitchFamily="34" charset="0"/>
                <a:cs typeface="Arial" panose="020B0604020202020204" pitchFamily="34" charset="0"/>
              </a:rPr>
              <a:t>Raised $7 million to underwrite this effort. </a:t>
            </a:r>
            <a:br>
              <a:rPr lang="en-US" sz="2000" b="1" i="1" dirty="0">
                <a:solidFill>
                  <a:srgbClr val="4A2364"/>
                </a:solidFill>
                <a:latin typeface="Arial" panose="020B0604020202020204" pitchFamily="34" charset="0"/>
                <a:cs typeface="Arial" panose="020B0604020202020204" pitchFamily="34" charset="0"/>
              </a:rPr>
            </a:br>
            <a:br>
              <a:rPr lang="en-US" sz="2000" b="1" i="1" dirty="0">
                <a:solidFill>
                  <a:srgbClr val="4A2364"/>
                </a:solidFill>
                <a:latin typeface="Arial" panose="020B0604020202020204" pitchFamily="34" charset="0"/>
                <a:cs typeface="Arial" panose="020B0604020202020204" pitchFamily="34" charset="0"/>
              </a:rPr>
            </a:br>
            <a:br>
              <a:rPr lang="en-US" sz="2000" b="1" i="1" dirty="0">
                <a:solidFill>
                  <a:srgbClr val="4A2364"/>
                </a:solidFill>
                <a:latin typeface="Arial" panose="020B0604020202020204" pitchFamily="34" charset="0"/>
                <a:cs typeface="Arial" panose="020B0604020202020204" pitchFamily="34" charset="0"/>
              </a:rPr>
            </a:br>
            <a:endParaRPr lang="en-US" dirty="0">
              <a:latin typeface="Arial" panose="020B0604020202020204" pitchFamily="34" charset="0"/>
              <a:cs typeface="Arial" panose="020B0604020202020204" pitchFamily="34" charset="0"/>
            </a:endParaRPr>
          </a:p>
        </p:txBody>
      </p:sp>
      <p:pic>
        <p:nvPicPr>
          <p:cNvPr id="17" name="Picture 16"/>
          <p:cNvPicPr>
            <a:picLocks noChangeAspect="1"/>
          </p:cNvPicPr>
          <p:nvPr/>
        </p:nvPicPr>
        <p:blipFill>
          <a:blip r:embed="rId5">
            <a:lum bright="70000" contrast="-70000"/>
            <a:extLst>
              <a:ext uri="{28A0092B-C50C-407E-A947-70E740481C1C}">
                <a14:useLocalDpi xmlns:a14="http://schemas.microsoft.com/office/drawing/2010/main" val="0"/>
              </a:ext>
            </a:extLst>
          </a:blip>
          <a:stretch>
            <a:fillRect/>
          </a:stretch>
        </p:blipFill>
        <p:spPr>
          <a:xfrm>
            <a:off x="11538453" y="77104"/>
            <a:ext cx="630817" cy="700908"/>
          </a:xfrm>
          <a:prstGeom prst="rect">
            <a:avLst/>
          </a:prstGeom>
        </p:spPr>
      </p:pic>
    </p:spTree>
    <p:extLst>
      <p:ext uri="{BB962C8B-B14F-4D97-AF65-F5344CB8AC3E}">
        <p14:creationId xmlns:p14="http://schemas.microsoft.com/office/powerpoint/2010/main" val="4093175841"/>
      </p:ext>
    </p:extLst>
  </p:cSld>
  <p:clrMapOvr>
    <a:masterClrMapping/>
  </p:clrMapOvr>
  <p:transition spd="slow">
    <p:push/>
  </p:transition>
</p:sld>
</file>

<file path=ppt/slides/slide22.xml><?xml version="1.0" encoding="utf-8"?>
<p:sld xmlns:a="http://schemas.openxmlformats.org/drawingml/2006/main" xmlns:r="http://schemas.openxmlformats.org/officeDocument/2006/relationships" xmlns:p="http://schemas.openxmlformats.org/presentationml/2006/main">
  <p:cSld>
    <p:bg>
      <p:bgPr>
        <a:gradFill flip="none" rotWithShape="1">
          <a:gsLst>
            <a:gs pos="885">
              <a:srgbClr val="311546"/>
            </a:gs>
            <a:gs pos="24000">
              <a:srgbClr val="4A2364"/>
            </a:gs>
            <a:gs pos="46000">
              <a:srgbClr val="77588A"/>
            </a:gs>
          </a:gsLst>
          <a:lin ang="13500000" scaled="1"/>
          <a:tileRect/>
        </a:gradFill>
        <a:effectLst/>
      </p:bgPr>
    </p:bg>
    <p:spTree>
      <p:nvGrpSpPr>
        <p:cNvPr id="1" name=""/>
        <p:cNvGrpSpPr/>
        <p:nvPr/>
      </p:nvGrpSpPr>
      <p:grpSpPr>
        <a:xfrm>
          <a:off x="0" y="0"/>
          <a:ext cx="0" cy="0"/>
          <a:chOff x="0" y="0"/>
          <a:chExt cx="0" cy="0"/>
        </a:xfrm>
      </p:grpSpPr>
      <p:sp>
        <p:nvSpPr>
          <p:cNvPr id="11" name="Freeform 10"/>
          <p:cNvSpPr/>
          <p:nvPr/>
        </p:nvSpPr>
        <p:spPr>
          <a:xfrm>
            <a:off x="0" y="0"/>
            <a:ext cx="10837029" cy="6858000"/>
          </a:xfrm>
          <a:custGeom>
            <a:avLst/>
            <a:gdLst>
              <a:gd name="connsiteX0" fmla="*/ 0 w 10837029"/>
              <a:gd name="connsiteY0" fmla="*/ 0 h 6858000"/>
              <a:gd name="connsiteX1" fmla="*/ 8027558 w 10837029"/>
              <a:gd name="connsiteY1" fmla="*/ 0 h 6858000"/>
              <a:gd name="connsiteX2" fmla="*/ 8044827 w 10837029"/>
              <a:gd name="connsiteY2" fmla="*/ 3084 h 6858000"/>
              <a:gd name="connsiteX3" fmla="*/ 10837029 w 10837029"/>
              <a:gd name="connsiteY3" fmla="*/ 3429000 h 6858000"/>
              <a:gd name="connsiteX4" fmla="*/ 8044827 w 10837029"/>
              <a:gd name="connsiteY4" fmla="*/ 6854916 h 6858000"/>
              <a:gd name="connsiteX5" fmla="*/ 8027559 w 10837029"/>
              <a:gd name="connsiteY5" fmla="*/ 6858000 h 6858000"/>
              <a:gd name="connsiteX6" fmla="*/ 0 w 1083702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837029" h="6858000">
                <a:moveTo>
                  <a:pt x="0" y="0"/>
                </a:moveTo>
                <a:lnTo>
                  <a:pt x="8027558" y="0"/>
                </a:lnTo>
                <a:lnTo>
                  <a:pt x="8044827" y="3084"/>
                </a:lnTo>
                <a:cubicBezTo>
                  <a:pt x="9638334" y="329163"/>
                  <a:pt x="10837029" y="1739096"/>
                  <a:pt x="10837029" y="3429000"/>
                </a:cubicBezTo>
                <a:cubicBezTo>
                  <a:pt x="10837029" y="5118904"/>
                  <a:pt x="9638334" y="6528838"/>
                  <a:pt x="8044827" y="6854916"/>
                </a:cubicBezTo>
                <a:lnTo>
                  <a:pt x="8027559"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 name="Oval 4"/>
          <p:cNvSpPr/>
          <p:nvPr/>
        </p:nvSpPr>
        <p:spPr>
          <a:xfrm>
            <a:off x="8111601" y="1264186"/>
            <a:ext cx="3921322" cy="3922776"/>
          </a:xfrm>
          <a:prstGeom prst="ellipse">
            <a:avLst/>
          </a:prstGeom>
          <a:solidFill>
            <a:schemeClr val="bg1"/>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a:extLst>
              <a:ext uri="{FF2B5EF4-FFF2-40B4-BE49-F238E27FC236}">
                <a16:creationId xmlns:a16="http://schemas.microsoft.com/office/drawing/2014/main" id="{EE88B003-3B9E-DA0E-D163-B76FF9D17748}"/>
              </a:ext>
            </a:extLst>
          </p:cNvPr>
          <p:cNvSpPr>
            <a:spLocks noGrp="1"/>
          </p:cNvSpPr>
          <p:nvPr>
            <p:ph type="title"/>
          </p:nvPr>
        </p:nvSpPr>
        <p:spPr>
          <a:xfrm>
            <a:off x="324693" y="452969"/>
            <a:ext cx="7786908" cy="2551488"/>
          </a:xfrm>
        </p:spPr>
        <p:txBody>
          <a:bodyPr vert="horz" lIns="91440" tIns="45720" rIns="91440" bIns="45720" rtlCol="0" anchor="t">
            <a:noAutofit/>
          </a:bodyPr>
          <a:lstStyle/>
          <a:p>
            <a:pPr fontAlgn="base"/>
            <a:r>
              <a:rPr lang="en-US" sz="2200" b="1" dirty="0">
                <a:solidFill>
                  <a:srgbClr val="4A2364"/>
                </a:solidFill>
                <a:latin typeface="Arial" panose="020B0604020202020204" pitchFamily="34" charset="0"/>
                <a:cs typeface="Arial" panose="020B0604020202020204" pitchFamily="34" charset="0"/>
              </a:rPr>
              <a:t>The College Fund/UNCF - Newark, NJ</a:t>
            </a:r>
            <a:br>
              <a:rPr lang="en-US" sz="2200" b="1" dirty="0">
                <a:solidFill>
                  <a:srgbClr val="4A2364"/>
                </a:solidFill>
                <a:latin typeface="Arial" panose="020B0604020202020204" pitchFamily="34" charset="0"/>
                <a:cs typeface="Arial" panose="020B0604020202020204" pitchFamily="34" charset="0"/>
              </a:rPr>
            </a:br>
            <a:r>
              <a:rPr lang="en-US" sz="2200" u="sng" dirty="0">
                <a:solidFill>
                  <a:srgbClr val="4A2364"/>
                </a:solidFill>
                <a:latin typeface="Arial" panose="020B0604020202020204" pitchFamily="34" charset="0"/>
                <a:cs typeface="Arial" panose="020B0604020202020204" pitchFamily="34" charset="0"/>
              </a:rPr>
              <a:t>1990 – 1994</a:t>
            </a:r>
            <a:br>
              <a:rPr lang="en-US" sz="2200" u="sng" dirty="0">
                <a:solidFill>
                  <a:srgbClr val="4A2364"/>
                </a:solidFill>
                <a:latin typeface="Arial" panose="020B0604020202020204" pitchFamily="34" charset="0"/>
                <a:cs typeface="Arial" panose="020B0604020202020204" pitchFamily="34" charset="0"/>
              </a:rPr>
            </a:br>
            <a:br>
              <a:rPr lang="en-US" sz="2200" b="1" dirty="0">
                <a:solidFill>
                  <a:srgbClr val="4A2364"/>
                </a:solidFill>
                <a:latin typeface="Arial" panose="020B0604020202020204" pitchFamily="34" charset="0"/>
                <a:cs typeface="Arial" panose="020B0604020202020204" pitchFamily="34" charset="0"/>
              </a:rPr>
            </a:br>
            <a:r>
              <a:rPr lang="en-US" sz="2200" b="1" dirty="0">
                <a:solidFill>
                  <a:srgbClr val="4A2364"/>
                </a:solidFill>
                <a:latin typeface="Arial" panose="020B0604020202020204" pitchFamily="34" charset="0"/>
                <a:cs typeface="Arial" panose="020B0604020202020204" pitchFamily="34" charset="0"/>
              </a:rPr>
              <a:t>ABOUT:  </a:t>
            </a:r>
            <a:br>
              <a:rPr lang="en-US" sz="2200" b="1" dirty="0">
                <a:solidFill>
                  <a:srgbClr val="4A2364"/>
                </a:solidFill>
                <a:latin typeface="Arial" panose="020B0604020202020204" pitchFamily="34" charset="0"/>
                <a:cs typeface="Arial" panose="020B0604020202020204" pitchFamily="34" charset="0"/>
              </a:rPr>
            </a:br>
            <a:r>
              <a:rPr lang="en-US" sz="2000" i="1" dirty="0">
                <a:solidFill>
                  <a:srgbClr val="4A2364"/>
                </a:solidFill>
                <a:latin typeface="Arial" panose="020B0604020202020204" pitchFamily="34" charset="0"/>
                <a:cs typeface="Arial" panose="020B0604020202020204" pitchFamily="34" charset="0"/>
              </a:rPr>
              <a:t>UNCF, the United Negro College Fund, also known as the United Fund, is an American philanthropic organization that funds scholarships for black students and general scholarship funds for 37 private historically black colleges and universities.</a:t>
            </a:r>
            <a:br>
              <a:rPr lang="en-US" sz="2000" i="1" dirty="0">
                <a:solidFill>
                  <a:srgbClr val="4A2364"/>
                </a:solidFill>
                <a:latin typeface="Arial" panose="020B0604020202020204" pitchFamily="34" charset="0"/>
                <a:cs typeface="Arial" panose="020B0604020202020204" pitchFamily="34" charset="0"/>
              </a:rPr>
            </a:br>
            <a:br>
              <a:rPr lang="en-US" sz="2200" b="1" dirty="0">
                <a:solidFill>
                  <a:srgbClr val="4A2364"/>
                </a:solidFill>
                <a:latin typeface="Arial" panose="020B0604020202020204" pitchFamily="34" charset="0"/>
                <a:cs typeface="Arial" panose="020B0604020202020204" pitchFamily="34" charset="0"/>
              </a:rPr>
            </a:br>
            <a:br>
              <a:rPr lang="en-US" sz="2200" b="1" dirty="0">
                <a:solidFill>
                  <a:srgbClr val="4A2364"/>
                </a:solidFill>
                <a:latin typeface="Arial" panose="020B0604020202020204" pitchFamily="34" charset="0"/>
                <a:cs typeface="Arial" panose="020B0604020202020204" pitchFamily="34" charset="0"/>
              </a:rPr>
            </a:br>
            <a:br>
              <a:rPr lang="en-US" sz="2200" b="1" dirty="0">
                <a:solidFill>
                  <a:srgbClr val="4A2364"/>
                </a:solidFill>
                <a:latin typeface="Arial" panose="020B0604020202020204" pitchFamily="34" charset="0"/>
                <a:cs typeface="Arial" panose="020B0604020202020204" pitchFamily="34" charset="0"/>
              </a:rPr>
            </a:br>
            <a:br>
              <a:rPr lang="en-US" sz="2200" b="1" dirty="0">
                <a:solidFill>
                  <a:srgbClr val="4A2364"/>
                </a:solidFill>
                <a:latin typeface="Arial" panose="020B0604020202020204" pitchFamily="34" charset="0"/>
                <a:cs typeface="Arial" panose="020B0604020202020204" pitchFamily="34" charset="0"/>
              </a:rPr>
            </a:br>
            <a:br>
              <a:rPr lang="en-US" sz="2200" b="1" dirty="0">
                <a:solidFill>
                  <a:srgbClr val="4A2364"/>
                </a:solidFill>
                <a:latin typeface="Arial" panose="020B0604020202020204" pitchFamily="34" charset="0"/>
                <a:cs typeface="Arial" panose="020B0604020202020204" pitchFamily="34" charset="0"/>
              </a:rPr>
            </a:br>
            <a:br>
              <a:rPr lang="en-US" sz="2200" b="1" dirty="0">
                <a:solidFill>
                  <a:srgbClr val="4A2364"/>
                </a:solidFill>
                <a:latin typeface="Arial" panose="020B0604020202020204" pitchFamily="34" charset="0"/>
                <a:cs typeface="Arial" panose="020B0604020202020204" pitchFamily="34" charset="0"/>
              </a:rPr>
            </a:br>
            <a:endParaRPr lang="en-US" sz="2200" b="1" dirty="0">
              <a:solidFill>
                <a:srgbClr val="4A2364"/>
              </a:solidFill>
              <a:latin typeface="Arial" panose="020B0604020202020204" pitchFamily="34" charset="0"/>
              <a:cs typeface="Arial" panose="020B0604020202020204" pitchFamily="34" charset="0"/>
            </a:endParaRPr>
          </a:p>
        </p:txBody>
      </p:sp>
      <p:grpSp>
        <p:nvGrpSpPr>
          <p:cNvPr id="14" name="Group 13"/>
          <p:cNvGrpSpPr/>
          <p:nvPr/>
        </p:nvGrpSpPr>
        <p:grpSpPr>
          <a:xfrm>
            <a:off x="8046721" y="5371189"/>
            <a:ext cx="3979477" cy="379692"/>
            <a:chOff x="4482892" y="2974596"/>
            <a:chExt cx="3979477" cy="379692"/>
          </a:xfrm>
        </p:grpSpPr>
        <p:sp>
          <p:nvSpPr>
            <p:cNvPr id="15" name="Rounded Rectangle 14"/>
            <p:cNvSpPr/>
            <p:nvPr/>
          </p:nvSpPr>
          <p:spPr>
            <a:xfrm>
              <a:off x="4547772" y="2984956"/>
              <a:ext cx="3862345" cy="369332"/>
            </a:xfrm>
            <a:prstGeom prst="roundRect">
              <a:avLst>
                <a:gd name="adj" fmla="val 50000"/>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a:extLst>
                <a:ext uri="{FF2B5EF4-FFF2-40B4-BE49-F238E27FC236}">
                  <a16:creationId xmlns:a16="http://schemas.microsoft.com/office/drawing/2014/main" id="{693AC53E-DEFB-541B-3949-1D5DE666899D}"/>
                </a:ext>
              </a:extLst>
            </p:cNvPr>
            <p:cNvSpPr txBox="1"/>
            <p:nvPr/>
          </p:nvSpPr>
          <p:spPr>
            <a:xfrm>
              <a:off x="4482892" y="2974596"/>
              <a:ext cx="3979477" cy="369332"/>
            </a:xfrm>
            <a:prstGeom prst="rect">
              <a:avLst/>
            </a:prstGeom>
            <a:noFill/>
          </p:spPr>
          <p:txBody>
            <a:bodyPr wrap="square" rtlCol="0">
              <a:spAutoFit/>
            </a:bodyPr>
            <a:lstStyle/>
            <a:p>
              <a:pPr algn="ctr"/>
              <a:r>
                <a:rPr lang="en-US" b="1" i="1" dirty="0">
                  <a:solidFill>
                    <a:srgbClr val="311546"/>
                  </a:solidFill>
                  <a:latin typeface="Arial" panose="020B0604020202020204" pitchFamily="34" charset="0"/>
                  <a:cs typeface="Arial" panose="020B0604020202020204" pitchFamily="34" charset="0"/>
                </a:rPr>
                <a:t>Raised $1.8 million in sponsorship</a:t>
              </a:r>
            </a:p>
          </p:txBody>
        </p:sp>
      </p:grpSp>
      <p:pic>
        <p:nvPicPr>
          <p:cNvPr id="12" name="Picture 11">
            <a:extLst>
              <a:ext uri="{FF2B5EF4-FFF2-40B4-BE49-F238E27FC236}">
                <a16:creationId xmlns:a16="http://schemas.microsoft.com/office/drawing/2014/main" id="{B28D1613-E072-61F9-18D3-FC046479AE81}"/>
              </a:ext>
            </a:extLst>
          </p:cNvPr>
          <p:cNvPicPr>
            <a:picLocks noChangeAspect="1"/>
          </p:cNvPicPr>
          <p:nvPr/>
        </p:nvPicPr>
        <p:blipFill rotWithShape="1">
          <a:blip r:embed="rId2">
            <a:extLst>
              <a:ext uri="{28A0092B-C50C-407E-A947-70E740481C1C}">
                <a14:useLocalDpi xmlns:a14="http://schemas.microsoft.com/office/drawing/2010/main" val="0"/>
              </a:ext>
            </a:extLst>
          </a:blip>
          <a:srcRect l="22808" t="6421" r="21692" b="9847"/>
          <a:stretch/>
        </p:blipFill>
        <p:spPr>
          <a:xfrm>
            <a:off x="8352492" y="1573589"/>
            <a:ext cx="3439539" cy="3253617"/>
          </a:xfrm>
          <a:prstGeom prst="ellipse">
            <a:avLst/>
          </a:prstGeom>
        </p:spPr>
      </p:pic>
      <p:sp>
        <p:nvSpPr>
          <p:cNvPr id="9" name="TextBox 8"/>
          <p:cNvSpPr txBox="1"/>
          <p:nvPr/>
        </p:nvSpPr>
        <p:spPr>
          <a:xfrm>
            <a:off x="334777" y="3004457"/>
            <a:ext cx="7380474" cy="4678204"/>
          </a:xfrm>
          <a:prstGeom prst="rect">
            <a:avLst/>
          </a:prstGeom>
          <a:noFill/>
        </p:spPr>
        <p:txBody>
          <a:bodyPr wrap="square" rtlCol="0">
            <a:spAutoFit/>
          </a:bodyPr>
          <a:lstStyle/>
          <a:p>
            <a:r>
              <a:rPr lang="en-US" sz="2000" b="1" dirty="0">
                <a:solidFill>
                  <a:srgbClr val="4A2364"/>
                </a:solidFill>
                <a:latin typeface="Arial" panose="020B0604020202020204" pitchFamily="34" charset="0"/>
                <a:cs typeface="Arial" panose="020B0604020202020204" pitchFamily="34" charset="0"/>
              </a:rPr>
              <a:t>ROLE: Project Director/Telethon Producer</a:t>
            </a:r>
          </a:p>
          <a:p>
            <a:pPr marL="342900" indent="-342900">
              <a:buBlip>
                <a:blip r:embed="rId3"/>
              </a:buBlip>
            </a:pPr>
            <a:r>
              <a:rPr lang="en-US" sz="2000" dirty="0">
                <a:solidFill>
                  <a:srgbClr val="4A2364"/>
                </a:solidFill>
                <a:latin typeface="Arial" panose="020B0604020202020204" pitchFamily="34" charset="0"/>
                <a:cs typeface="Arial" panose="020B0604020202020204" pitchFamily="34" charset="0"/>
              </a:rPr>
              <a:t>Responsible for the development and implementation of fund-raising projects and activities for the 17th Annual Lou Rawls Parade of Stars Telethon. </a:t>
            </a:r>
          </a:p>
          <a:p>
            <a:pPr marL="342900" indent="-342900">
              <a:buBlip>
                <a:blip r:embed="rId3"/>
              </a:buBlip>
            </a:pPr>
            <a:r>
              <a:rPr lang="en-US" sz="2000" dirty="0">
                <a:solidFill>
                  <a:srgbClr val="4A2364"/>
                </a:solidFill>
                <a:latin typeface="Arial" panose="020B0604020202020204" pitchFamily="34" charset="0"/>
                <a:cs typeface="Arial" panose="020B0604020202020204" pitchFamily="34" charset="0"/>
              </a:rPr>
              <a:t>Coordinated all corporate sponsorship and underwriting resources. </a:t>
            </a:r>
          </a:p>
          <a:p>
            <a:pPr marL="342900" indent="-342900">
              <a:buBlip>
                <a:blip r:embed="rId3"/>
              </a:buBlip>
            </a:pPr>
            <a:r>
              <a:rPr lang="en-US" sz="2000" dirty="0">
                <a:solidFill>
                  <a:srgbClr val="4A2364"/>
                </a:solidFill>
                <a:latin typeface="Arial" panose="020B0604020202020204" pitchFamily="34" charset="0"/>
                <a:cs typeface="Arial" panose="020B0604020202020204" pitchFamily="34" charset="0"/>
              </a:rPr>
              <a:t>Researched and secured celebrity talent. Produced and managed the entire 6 ½ hour live television broadcast. </a:t>
            </a:r>
          </a:p>
          <a:p>
            <a:pPr marL="342900" indent="-342900">
              <a:buBlip>
                <a:blip r:embed="rId3"/>
              </a:buBlip>
            </a:pPr>
            <a:r>
              <a:rPr lang="en-US" sz="2000" dirty="0">
                <a:solidFill>
                  <a:srgbClr val="4A2364"/>
                </a:solidFill>
                <a:latin typeface="Arial" panose="020B0604020202020204" pitchFamily="34" charset="0"/>
                <a:cs typeface="Arial" panose="020B0604020202020204" pitchFamily="34" charset="0"/>
              </a:rPr>
              <a:t>Wrote on-air script and created the graphic look of the telethon. </a:t>
            </a:r>
          </a:p>
          <a:p>
            <a:r>
              <a:rPr lang="en-US" sz="2000" b="1" i="1" dirty="0">
                <a:solidFill>
                  <a:srgbClr val="4A2364"/>
                </a:solidFill>
                <a:latin typeface="Arial" panose="020B0604020202020204" pitchFamily="34" charset="0"/>
                <a:cs typeface="Arial" panose="020B0604020202020204" pitchFamily="34" charset="0"/>
              </a:rPr>
              <a:t>Raised $1.8 million. </a:t>
            </a:r>
            <a:br>
              <a:rPr lang="en-US" sz="2000" b="1" i="1" dirty="0">
                <a:solidFill>
                  <a:srgbClr val="4A2364"/>
                </a:solidFill>
                <a:latin typeface="Arial" panose="020B0604020202020204" pitchFamily="34" charset="0"/>
                <a:cs typeface="Arial" panose="020B0604020202020204" pitchFamily="34" charset="0"/>
              </a:rPr>
            </a:br>
            <a:br>
              <a:rPr lang="en-US" sz="2000" b="1" dirty="0">
                <a:solidFill>
                  <a:srgbClr val="4A2364"/>
                </a:solidFill>
                <a:latin typeface="Arial" panose="020B0604020202020204" pitchFamily="34" charset="0"/>
                <a:cs typeface="Arial" panose="020B0604020202020204" pitchFamily="34" charset="0"/>
              </a:rPr>
            </a:br>
            <a:br>
              <a:rPr lang="en-US" sz="2000" b="1" i="1" dirty="0">
                <a:solidFill>
                  <a:srgbClr val="4A2364"/>
                </a:solidFill>
                <a:latin typeface="Arial" panose="020B0604020202020204" pitchFamily="34" charset="0"/>
                <a:cs typeface="Arial" panose="020B0604020202020204" pitchFamily="34" charset="0"/>
              </a:rPr>
            </a:br>
            <a:br>
              <a:rPr lang="en-US" sz="2000" b="1" i="1" dirty="0">
                <a:solidFill>
                  <a:srgbClr val="4A2364"/>
                </a:solidFill>
                <a:latin typeface="Arial" panose="020B0604020202020204" pitchFamily="34" charset="0"/>
                <a:cs typeface="Arial" panose="020B0604020202020204" pitchFamily="34" charset="0"/>
              </a:rPr>
            </a:br>
            <a:endParaRPr lang="en-US" dirty="0">
              <a:latin typeface="Arial" panose="020B0604020202020204" pitchFamily="34" charset="0"/>
              <a:cs typeface="Arial" panose="020B0604020202020204" pitchFamily="34" charset="0"/>
            </a:endParaRPr>
          </a:p>
        </p:txBody>
      </p:sp>
      <p:pic>
        <p:nvPicPr>
          <p:cNvPr id="10" name="Picture 9"/>
          <p:cNvPicPr>
            <a:picLocks noChangeAspect="1"/>
          </p:cNvPicPr>
          <p:nvPr/>
        </p:nvPicPr>
        <p:blipFill>
          <a:blip r:embed="rId4">
            <a:lum bright="70000" contrast="-70000"/>
            <a:extLst>
              <a:ext uri="{28A0092B-C50C-407E-A947-70E740481C1C}">
                <a14:useLocalDpi xmlns:a14="http://schemas.microsoft.com/office/drawing/2010/main" val="0"/>
              </a:ext>
            </a:extLst>
          </a:blip>
          <a:stretch>
            <a:fillRect/>
          </a:stretch>
        </p:blipFill>
        <p:spPr>
          <a:xfrm>
            <a:off x="11538453" y="77104"/>
            <a:ext cx="630817" cy="700908"/>
          </a:xfrm>
          <a:prstGeom prst="rect">
            <a:avLst/>
          </a:prstGeom>
        </p:spPr>
      </p:pic>
    </p:spTree>
    <p:extLst>
      <p:ext uri="{BB962C8B-B14F-4D97-AF65-F5344CB8AC3E}">
        <p14:creationId xmlns:p14="http://schemas.microsoft.com/office/powerpoint/2010/main" val="1975350365"/>
      </p:ext>
    </p:extLst>
  </p:cSld>
  <p:clrMapOvr>
    <a:masterClrMapping/>
  </p:clrMapOvr>
  <p:transition spd="slow">
    <p:push/>
  </p:transition>
</p:sld>
</file>

<file path=ppt/slides/slide23.xml><?xml version="1.0" encoding="utf-8"?>
<p:sld xmlns:a="http://schemas.openxmlformats.org/drawingml/2006/main" xmlns:r="http://schemas.openxmlformats.org/officeDocument/2006/relationships" xmlns:p="http://schemas.openxmlformats.org/presentationml/2006/main">
  <p:cSld>
    <p:bg>
      <p:bgPr>
        <a:gradFill flip="none" rotWithShape="1">
          <a:gsLst>
            <a:gs pos="885">
              <a:srgbClr val="311546"/>
            </a:gs>
            <a:gs pos="24000">
              <a:srgbClr val="4A2364"/>
            </a:gs>
            <a:gs pos="46000">
              <a:srgbClr val="77588A"/>
            </a:gs>
          </a:gsLst>
          <a:lin ang="13500000" scaled="1"/>
          <a:tileRect/>
        </a:gradFill>
        <a:effectLst/>
      </p:bgPr>
    </p:bg>
    <p:spTree>
      <p:nvGrpSpPr>
        <p:cNvPr id="1" name=""/>
        <p:cNvGrpSpPr/>
        <p:nvPr/>
      </p:nvGrpSpPr>
      <p:grpSpPr>
        <a:xfrm>
          <a:off x="0" y="0"/>
          <a:ext cx="0" cy="0"/>
          <a:chOff x="0" y="0"/>
          <a:chExt cx="0" cy="0"/>
        </a:xfrm>
      </p:grpSpPr>
      <p:sp>
        <p:nvSpPr>
          <p:cNvPr id="11" name="Freeform 10"/>
          <p:cNvSpPr/>
          <p:nvPr/>
        </p:nvSpPr>
        <p:spPr>
          <a:xfrm>
            <a:off x="0" y="0"/>
            <a:ext cx="10837029" cy="6858000"/>
          </a:xfrm>
          <a:custGeom>
            <a:avLst/>
            <a:gdLst>
              <a:gd name="connsiteX0" fmla="*/ 0 w 10837029"/>
              <a:gd name="connsiteY0" fmla="*/ 0 h 6858000"/>
              <a:gd name="connsiteX1" fmla="*/ 8027558 w 10837029"/>
              <a:gd name="connsiteY1" fmla="*/ 0 h 6858000"/>
              <a:gd name="connsiteX2" fmla="*/ 8044827 w 10837029"/>
              <a:gd name="connsiteY2" fmla="*/ 3084 h 6858000"/>
              <a:gd name="connsiteX3" fmla="*/ 10837029 w 10837029"/>
              <a:gd name="connsiteY3" fmla="*/ 3429000 h 6858000"/>
              <a:gd name="connsiteX4" fmla="*/ 8044827 w 10837029"/>
              <a:gd name="connsiteY4" fmla="*/ 6854916 h 6858000"/>
              <a:gd name="connsiteX5" fmla="*/ 8027559 w 10837029"/>
              <a:gd name="connsiteY5" fmla="*/ 6858000 h 6858000"/>
              <a:gd name="connsiteX6" fmla="*/ 0 w 1083702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837029" h="6858000">
                <a:moveTo>
                  <a:pt x="0" y="0"/>
                </a:moveTo>
                <a:lnTo>
                  <a:pt x="8027558" y="0"/>
                </a:lnTo>
                <a:lnTo>
                  <a:pt x="8044827" y="3084"/>
                </a:lnTo>
                <a:cubicBezTo>
                  <a:pt x="9638334" y="329163"/>
                  <a:pt x="10837029" y="1739096"/>
                  <a:pt x="10837029" y="3429000"/>
                </a:cubicBezTo>
                <a:cubicBezTo>
                  <a:pt x="10837029" y="5118904"/>
                  <a:pt x="9638334" y="6528838"/>
                  <a:pt x="8044827" y="6854916"/>
                </a:cubicBezTo>
                <a:lnTo>
                  <a:pt x="8027559"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 name="Oval 4"/>
          <p:cNvSpPr/>
          <p:nvPr/>
        </p:nvSpPr>
        <p:spPr>
          <a:xfrm>
            <a:off x="8111601" y="1264186"/>
            <a:ext cx="3921322" cy="3922776"/>
          </a:xfrm>
          <a:prstGeom prst="ellipse">
            <a:avLst/>
          </a:prstGeom>
          <a:solidFill>
            <a:schemeClr val="bg1"/>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a:extLst>
              <a:ext uri="{FF2B5EF4-FFF2-40B4-BE49-F238E27FC236}">
                <a16:creationId xmlns:a16="http://schemas.microsoft.com/office/drawing/2014/main" id="{EE88B003-3B9E-DA0E-D163-B76FF9D17748}"/>
              </a:ext>
            </a:extLst>
          </p:cNvPr>
          <p:cNvSpPr>
            <a:spLocks noGrp="1"/>
          </p:cNvSpPr>
          <p:nvPr>
            <p:ph type="title"/>
          </p:nvPr>
        </p:nvSpPr>
        <p:spPr>
          <a:xfrm>
            <a:off x="324693" y="200022"/>
            <a:ext cx="7786908" cy="2490925"/>
          </a:xfrm>
        </p:spPr>
        <p:txBody>
          <a:bodyPr vert="horz" lIns="91440" tIns="45720" rIns="91440" bIns="45720" rtlCol="0" anchor="t">
            <a:noAutofit/>
          </a:bodyPr>
          <a:lstStyle/>
          <a:p>
            <a:pPr fontAlgn="base"/>
            <a:r>
              <a:rPr lang="en-US" sz="2000" b="1" dirty="0">
                <a:solidFill>
                  <a:srgbClr val="4A2364"/>
                </a:solidFill>
                <a:latin typeface="Arial" panose="020B0604020202020204" pitchFamily="34" charset="0"/>
                <a:cs typeface="Arial" panose="020B0604020202020204" pitchFamily="34" charset="0"/>
              </a:rPr>
              <a:t>National Baptist Convention USA, Inc. </a:t>
            </a:r>
            <a:r>
              <a:rPr lang="en-US" sz="1400" b="1" dirty="0">
                <a:solidFill>
                  <a:srgbClr val="4A2364"/>
                </a:solidFill>
                <a:latin typeface="Arial" panose="020B0604020202020204" pitchFamily="34" charset="0"/>
                <a:cs typeface="Arial" panose="020B0604020202020204" pitchFamily="34" charset="0"/>
              </a:rPr>
              <a:t>Office of the General Secretary</a:t>
            </a:r>
            <a:br>
              <a:rPr lang="en-US" sz="2000" b="1" dirty="0">
                <a:solidFill>
                  <a:srgbClr val="4A2364"/>
                </a:solidFill>
                <a:latin typeface="Arial" panose="020B0604020202020204" pitchFamily="34" charset="0"/>
                <a:cs typeface="Arial" panose="020B0604020202020204" pitchFamily="34" charset="0"/>
              </a:rPr>
            </a:br>
            <a:r>
              <a:rPr lang="en-US" sz="2000" b="1" dirty="0">
                <a:solidFill>
                  <a:srgbClr val="4A2364"/>
                </a:solidFill>
                <a:latin typeface="Arial" panose="020B0604020202020204" pitchFamily="34" charset="0"/>
                <a:cs typeface="Arial" panose="020B0604020202020204" pitchFamily="34" charset="0"/>
              </a:rPr>
              <a:t>Mount Vernon, NY  </a:t>
            </a:r>
            <a:r>
              <a:rPr lang="en-US" sz="2000" u="sng" dirty="0">
                <a:solidFill>
                  <a:srgbClr val="4A2364"/>
                </a:solidFill>
                <a:latin typeface="Arial" panose="020B0604020202020204" pitchFamily="34" charset="0"/>
                <a:cs typeface="Arial" panose="020B0604020202020204" pitchFamily="34" charset="0"/>
              </a:rPr>
              <a:t>1990-1995</a:t>
            </a:r>
            <a:br>
              <a:rPr lang="en-US" sz="2000" b="1" dirty="0">
                <a:solidFill>
                  <a:srgbClr val="4A2364"/>
                </a:solidFill>
                <a:latin typeface="Arial" panose="020B0604020202020204" pitchFamily="34" charset="0"/>
                <a:cs typeface="Arial" panose="020B0604020202020204" pitchFamily="34" charset="0"/>
              </a:rPr>
            </a:br>
            <a:br>
              <a:rPr lang="en-US" sz="2000" b="1" dirty="0">
                <a:solidFill>
                  <a:srgbClr val="4A2364"/>
                </a:solidFill>
                <a:latin typeface="Arial" panose="020B0604020202020204" pitchFamily="34" charset="0"/>
                <a:cs typeface="Arial" panose="020B0604020202020204" pitchFamily="34" charset="0"/>
              </a:rPr>
            </a:br>
            <a:r>
              <a:rPr lang="en-US" sz="2000" b="1" dirty="0">
                <a:solidFill>
                  <a:srgbClr val="4A2364"/>
                </a:solidFill>
                <a:latin typeface="Arial" panose="020B0604020202020204" pitchFamily="34" charset="0"/>
                <a:cs typeface="Arial" panose="020B0604020202020204" pitchFamily="34" charset="0"/>
              </a:rPr>
              <a:t>ABOUT: </a:t>
            </a:r>
            <a:br>
              <a:rPr lang="en-US" sz="2000" b="1" dirty="0">
                <a:solidFill>
                  <a:srgbClr val="4A2364"/>
                </a:solidFill>
                <a:latin typeface="Arial" panose="020B0604020202020204" pitchFamily="34" charset="0"/>
                <a:cs typeface="Arial" panose="020B0604020202020204" pitchFamily="34" charset="0"/>
              </a:rPr>
            </a:br>
            <a:r>
              <a:rPr lang="en-US" sz="1800" i="1" dirty="0">
                <a:solidFill>
                  <a:srgbClr val="4A2364"/>
                </a:solidFill>
                <a:latin typeface="Arial" panose="020B0604020202020204" pitchFamily="34" charset="0"/>
                <a:cs typeface="Arial" panose="020B0604020202020204" pitchFamily="34" charset="0"/>
              </a:rPr>
              <a:t>The National Baptist Convention, USA, Inc., more commonly known as the National Baptist Convention, is a primarily African American Baptist Christian denomination in the United States. Headquartered at the Baptist World Center in Nashville, Tennessee, and affiliated with the Baptist World Alliance</a:t>
            </a:r>
            <a:br>
              <a:rPr lang="en-US" sz="1800" i="1" dirty="0">
                <a:solidFill>
                  <a:srgbClr val="4A2364"/>
                </a:solidFill>
                <a:latin typeface="Arial" panose="020B0604020202020204" pitchFamily="34" charset="0"/>
                <a:cs typeface="Arial" panose="020B0604020202020204" pitchFamily="34" charset="0"/>
              </a:rPr>
            </a:br>
            <a:br>
              <a:rPr lang="en-US" sz="2000" i="1" dirty="0">
                <a:solidFill>
                  <a:srgbClr val="4A2364"/>
                </a:solidFill>
                <a:latin typeface="Arial" panose="020B0604020202020204" pitchFamily="34" charset="0"/>
                <a:cs typeface="Arial" panose="020B0604020202020204" pitchFamily="34" charset="0"/>
              </a:rPr>
            </a:br>
            <a:br>
              <a:rPr lang="en-US" sz="2000" b="1" dirty="0">
                <a:solidFill>
                  <a:srgbClr val="4A2364"/>
                </a:solidFill>
                <a:latin typeface="Arial" panose="020B0604020202020204" pitchFamily="34" charset="0"/>
                <a:cs typeface="Arial" panose="020B0604020202020204" pitchFamily="34" charset="0"/>
              </a:rPr>
            </a:br>
            <a:br>
              <a:rPr lang="en-US" sz="2000" b="1" dirty="0">
                <a:solidFill>
                  <a:srgbClr val="4A2364"/>
                </a:solidFill>
                <a:latin typeface="Arial" panose="020B0604020202020204" pitchFamily="34" charset="0"/>
                <a:cs typeface="Arial" panose="020B0604020202020204" pitchFamily="34" charset="0"/>
              </a:rPr>
            </a:br>
            <a:br>
              <a:rPr lang="en-US" sz="2000" b="1" dirty="0">
                <a:solidFill>
                  <a:srgbClr val="4A2364"/>
                </a:solidFill>
                <a:latin typeface="Arial" panose="020B0604020202020204" pitchFamily="34" charset="0"/>
                <a:cs typeface="Arial" panose="020B0604020202020204" pitchFamily="34" charset="0"/>
              </a:rPr>
            </a:br>
            <a:endParaRPr lang="en-US" sz="2000" b="1" dirty="0">
              <a:solidFill>
                <a:srgbClr val="4A2364"/>
              </a:solidFill>
              <a:latin typeface="Arial" panose="020B0604020202020204" pitchFamily="34" charset="0"/>
              <a:cs typeface="Arial" panose="020B0604020202020204" pitchFamily="34" charset="0"/>
            </a:endParaRPr>
          </a:p>
        </p:txBody>
      </p:sp>
      <p:grpSp>
        <p:nvGrpSpPr>
          <p:cNvPr id="14" name="Group 13"/>
          <p:cNvGrpSpPr/>
          <p:nvPr/>
        </p:nvGrpSpPr>
        <p:grpSpPr>
          <a:xfrm>
            <a:off x="8436294" y="5381549"/>
            <a:ext cx="3537652" cy="706467"/>
            <a:chOff x="4872465" y="2984956"/>
            <a:chExt cx="3537652" cy="706467"/>
          </a:xfrm>
        </p:grpSpPr>
        <p:sp>
          <p:nvSpPr>
            <p:cNvPr id="15" name="Rounded Rectangle 14"/>
            <p:cNvSpPr/>
            <p:nvPr/>
          </p:nvSpPr>
          <p:spPr>
            <a:xfrm>
              <a:off x="4883826" y="2984956"/>
              <a:ext cx="3526291" cy="699758"/>
            </a:xfrm>
            <a:prstGeom prst="roundRect">
              <a:avLst>
                <a:gd name="adj" fmla="val 50000"/>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a:extLst>
                <a:ext uri="{FF2B5EF4-FFF2-40B4-BE49-F238E27FC236}">
                  <a16:creationId xmlns:a16="http://schemas.microsoft.com/office/drawing/2014/main" id="{693AC53E-DEFB-541B-3949-1D5DE666899D}"/>
                </a:ext>
              </a:extLst>
            </p:cNvPr>
            <p:cNvSpPr txBox="1"/>
            <p:nvPr/>
          </p:nvSpPr>
          <p:spPr>
            <a:xfrm>
              <a:off x="4872465" y="3045092"/>
              <a:ext cx="3527236" cy="646331"/>
            </a:xfrm>
            <a:prstGeom prst="rect">
              <a:avLst/>
            </a:prstGeom>
            <a:noFill/>
          </p:spPr>
          <p:txBody>
            <a:bodyPr wrap="square" rtlCol="0">
              <a:spAutoFit/>
            </a:bodyPr>
            <a:lstStyle/>
            <a:p>
              <a:pPr algn="ctr"/>
              <a:r>
                <a:rPr lang="en-US" b="1" i="1" dirty="0">
                  <a:solidFill>
                    <a:srgbClr val="311546"/>
                  </a:solidFill>
                  <a:latin typeface="Arial" panose="020B0604020202020204" pitchFamily="34" charset="0"/>
                  <a:cs typeface="Arial" panose="020B0604020202020204" pitchFamily="34" charset="0"/>
                </a:rPr>
                <a:t>Raised $780 thousand dollars</a:t>
              </a:r>
            </a:p>
            <a:p>
              <a:pPr algn="ctr"/>
              <a:r>
                <a:rPr lang="en-US" b="1" i="1" dirty="0">
                  <a:solidFill>
                    <a:srgbClr val="311546"/>
                  </a:solidFill>
                  <a:latin typeface="Arial" panose="020B0604020202020204" pitchFamily="34" charset="0"/>
                  <a:cs typeface="Arial" panose="020B0604020202020204" pitchFamily="34" charset="0"/>
                </a:rPr>
                <a:t> in sponsorship </a:t>
              </a:r>
            </a:p>
          </p:txBody>
        </p:sp>
      </p:grpSp>
      <p:pic>
        <p:nvPicPr>
          <p:cNvPr id="9" name="Picture 8">
            <a:extLst>
              <a:ext uri="{FF2B5EF4-FFF2-40B4-BE49-F238E27FC236}">
                <a16:creationId xmlns:a16="http://schemas.microsoft.com/office/drawing/2014/main" id="{B28D1613-E072-61F9-18D3-FC046479AE8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8299455" y="1452767"/>
            <a:ext cx="3545614" cy="3545614"/>
          </a:xfrm>
          <a:prstGeom prst="rect">
            <a:avLst/>
          </a:prstGeom>
        </p:spPr>
      </p:pic>
      <p:sp>
        <p:nvSpPr>
          <p:cNvPr id="10" name="TextBox 9"/>
          <p:cNvSpPr txBox="1"/>
          <p:nvPr/>
        </p:nvSpPr>
        <p:spPr>
          <a:xfrm>
            <a:off x="338139" y="2842133"/>
            <a:ext cx="7736920" cy="3970318"/>
          </a:xfrm>
          <a:prstGeom prst="rect">
            <a:avLst/>
          </a:prstGeom>
          <a:noFill/>
        </p:spPr>
        <p:txBody>
          <a:bodyPr wrap="square" rtlCol="0">
            <a:spAutoFit/>
          </a:bodyPr>
          <a:lstStyle/>
          <a:p>
            <a:r>
              <a:rPr lang="en-US" b="1" dirty="0">
                <a:solidFill>
                  <a:srgbClr val="4A2364"/>
                </a:solidFill>
                <a:latin typeface="Arial" panose="020B0604020202020204" pitchFamily="34" charset="0"/>
                <a:cs typeface="Arial" panose="020B0604020202020204" pitchFamily="34" charset="0"/>
              </a:rPr>
              <a:t>ROLE: Media Consultant</a:t>
            </a:r>
          </a:p>
          <a:p>
            <a:pPr marL="285750" indent="-285750">
              <a:buBlip>
                <a:blip r:embed="rId3"/>
              </a:buBlip>
            </a:pPr>
            <a:r>
              <a:rPr lang="en-US" dirty="0">
                <a:solidFill>
                  <a:srgbClr val="4A2364"/>
                </a:solidFill>
                <a:latin typeface="Arial" panose="020B0604020202020204" pitchFamily="34" charset="0"/>
                <a:cs typeface="Arial" panose="020B0604020202020204" pitchFamily="34" charset="0"/>
              </a:rPr>
              <a:t>Coordinated the media campaign for the largest public meeting in the history of New York City according to the NYC Visitors &amp; Convention Bureau in 1993. </a:t>
            </a:r>
          </a:p>
          <a:p>
            <a:pPr marL="285750" indent="-285750">
              <a:buBlip>
                <a:blip r:embed="rId3"/>
              </a:buBlip>
            </a:pPr>
            <a:r>
              <a:rPr lang="en-US" dirty="0">
                <a:solidFill>
                  <a:srgbClr val="4A2364"/>
                </a:solidFill>
                <a:latin typeface="Arial" panose="020B0604020202020204" pitchFamily="34" charset="0"/>
                <a:cs typeface="Arial" panose="020B0604020202020204" pitchFamily="34" charset="0"/>
              </a:rPr>
              <a:t>Produced a daily newsletter and coordinated special sections in two major daily newspapers and several weekly publications.  Served as media liaison to all print and electronic media. </a:t>
            </a:r>
          </a:p>
          <a:p>
            <a:pPr marL="285750" indent="-285750">
              <a:buBlip>
                <a:blip r:embed="rId3"/>
              </a:buBlip>
            </a:pPr>
            <a:r>
              <a:rPr lang="en-US" dirty="0">
                <a:solidFill>
                  <a:srgbClr val="4A2364"/>
                </a:solidFill>
                <a:latin typeface="Arial" panose="020B0604020202020204" pitchFamily="34" charset="0"/>
                <a:cs typeface="Arial" panose="020B0604020202020204" pitchFamily="34" charset="0"/>
              </a:rPr>
              <a:t>Served as national campaign fund-raiser for the national campaign. Organized and coordinated statewide fund-raising events in 32 cities across the United States. </a:t>
            </a:r>
          </a:p>
          <a:p>
            <a:pPr marL="285750" indent="-285750">
              <a:buBlip>
                <a:blip r:embed="rId3"/>
              </a:buBlip>
            </a:pPr>
            <a:r>
              <a:rPr lang="en-US" dirty="0">
                <a:solidFill>
                  <a:srgbClr val="4A2364"/>
                </a:solidFill>
                <a:latin typeface="Arial" panose="020B0604020202020204" pitchFamily="34" charset="0"/>
                <a:cs typeface="Arial" panose="020B0604020202020204" pitchFamily="34" charset="0"/>
              </a:rPr>
              <a:t>This eight-month effort raised over $1 million for the denomination. </a:t>
            </a:r>
          </a:p>
          <a:p>
            <a:pPr marL="285750" indent="-285750">
              <a:buBlip>
                <a:blip r:embed="rId3"/>
              </a:buBlip>
            </a:pPr>
            <a:r>
              <a:rPr lang="en-US" dirty="0">
                <a:solidFill>
                  <a:srgbClr val="4A2364"/>
                </a:solidFill>
                <a:latin typeface="Arial" panose="020B0604020202020204" pitchFamily="34" charset="0"/>
                <a:cs typeface="Arial" panose="020B0604020202020204" pitchFamily="34" charset="0"/>
              </a:rPr>
              <a:t>Designed, wrote, and produced all publicity: brochures, press statements, speeches, advertising copy, and all correspondence. </a:t>
            </a:r>
            <a:br>
              <a:rPr lang="en-US" dirty="0">
                <a:solidFill>
                  <a:srgbClr val="4A2364"/>
                </a:solidFill>
                <a:latin typeface="Arial" panose="020B0604020202020204" pitchFamily="34" charset="0"/>
                <a:cs typeface="Arial" panose="020B0604020202020204" pitchFamily="34" charset="0"/>
              </a:rPr>
            </a:br>
            <a:r>
              <a:rPr lang="en-US" b="1" i="1" dirty="0">
                <a:solidFill>
                  <a:srgbClr val="4A2364"/>
                </a:solidFill>
                <a:latin typeface="Arial" panose="020B0604020202020204" pitchFamily="34" charset="0"/>
                <a:cs typeface="Arial" panose="020B0604020202020204" pitchFamily="34" charset="0"/>
              </a:rPr>
              <a:t>Raised $780 thousand dollars in underwriting and sponsorships.  </a:t>
            </a:r>
            <a:endParaRPr lang="en-US" sz="16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lum bright="70000" contrast="-70000"/>
            <a:extLst>
              <a:ext uri="{28A0092B-C50C-407E-A947-70E740481C1C}">
                <a14:useLocalDpi xmlns:a14="http://schemas.microsoft.com/office/drawing/2010/main" val="0"/>
              </a:ext>
            </a:extLst>
          </a:blip>
          <a:stretch>
            <a:fillRect/>
          </a:stretch>
        </p:blipFill>
        <p:spPr>
          <a:xfrm>
            <a:off x="11538453" y="77104"/>
            <a:ext cx="630817" cy="700908"/>
          </a:xfrm>
          <a:prstGeom prst="rect">
            <a:avLst/>
          </a:prstGeom>
        </p:spPr>
      </p:pic>
    </p:spTree>
    <p:extLst>
      <p:ext uri="{BB962C8B-B14F-4D97-AF65-F5344CB8AC3E}">
        <p14:creationId xmlns:p14="http://schemas.microsoft.com/office/powerpoint/2010/main" val="2651889019"/>
      </p:ext>
    </p:extLst>
  </p:cSld>
  <p:clrMapOvr>
    <a:masterClrMapping/>
  </p:clrMapOvr>
  <p:transition spd="slow">
    <p:push/>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Freeform 13"/>
          <p:cNvSpPr/>
          <p:nvPr/>
        </p:nvSpPr>
        <p:spPr>
          <a:xfrm rot="16200000" flipV="1">
            <a:off x="3497914" y="-1836087"/>
            <a:ext cx="5196174" cy="12192000"/>
          </a:xfrm>
          <a:custGeom>
            <a:avLst/>
            <a:gdLst>
              <a:gd name="connsiteX0" fmla="*/ 5196174 w 5196174"/>
              <a:gd name="connsiteY0" fmla="*/ 6096000 h 12192000"/>
              <a:gd name="connsiteX1" fmla="*/ 2032321 w 5196174"/>
              <a:gd name="connsiteY1" fmla="*/ 145505 h 12192000"/>
              <a:gd name="connsiteX2" fmla="*/ 1805355 w 5196174"/>
              <a:gd name="connsiteY2" fmla="*/ 0 h 12192000"/>
              <a:gd name="connsiteX3" fmla="*/ 0 w 5196174"/>
              <a:gd name="connsiteY3" fmla="*/ 0 h 12192000"/>
              <a:gd name="connsiteX4" fmla="*/ 0 w 5196174"/>
              <a:gd name="connsiteY4" fmla="*/ 12192000 h 12192000"/>
              <a:gd name="connsiteX5" fmla="*/ 1805355 w 5196174"/>
              <a:gd name="connsiteY5" fmla="*/ 12192000 h 12192000"/>
              <a:gd name="connsiteX6" fmla="*/ 2032321 w 5196174"/>
              <a:gd name="connsiteY6" fmla="*/ 12046495 h 12192000"/>
              <a:gd name="connsiteX7" fmla="*/ 5196174 w 5196174"/>
              <a:gd name="connsiteY7" fmla="*/ 6096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196174" h="12192000">
                <a:moveTo>
                  <a:pt x="5196174" y="6096000"/>
                </a:moveTo>
                <a:cubicBezTo>
                  <a:pt x="5196174" y="3618985"/>
                  <a:pt x="3941163" y="1435093"/>
                  <a:pt x="2032321" y="145505"/>
                </a:cubicBezTo>
                <a:lnTo>
                  <a:pt x="1805355" y="0"/>
                </a:lnTo>
                <a:lnTo>
                  <a:pt x="0" y="0"/>
                </a:lnTo>
                <a:lnTo>
                  <a:pt x="0" y="12192000"/>
                </a:lnTo>
                <a:lnTo>
                  <a:pt x="1805355" y="12192000"/>
                </a:lnTo>
                <a:lnTo>
                  <a:pt x="2032321" y="12046495"/>
                </a:lnTo>
                <a:cubicBezTo>
                  <a:pt x="3941163" y="10756906"/>
                  <a:pt x="5196174" y="8573015"/>
                  <a:pt x="5196174" y="6096000"/>
                </a:cubicBezTo>
                <a:close/>
              </a:path>
            </a:pathLst>
          </a:custGeom>
          <a:gradFill flip="none" rotWithShape="1">
            <a:gsLst>
              <a:gs pos="16000">
                <a:srgbClr val="311546"/>
              </a:gs>
              <a:gs pos="97345">
                <a:srgbClr val="77588A"/>
              </a:gs>
              <a:gs pos="70000">
                <a:srgbClr val="4A2364"/>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4" name="Group 3"/>
          <p:cNvGrpSpPr/>
          <p:nvPr/>
        </p:nvGrpSpPr>
        <p:grpSpPr>
          <a:xfrm>
            <a:off x="4501420" y="238542"/>
            <a:ext cx="3394995" cy="3323654"/>
            <a:chOff x="7876072" y="992337"/>
            <a:chExt cx="3921322" cy="3922776"/>
          </a:xfrm>
          <a:effectLst>
            <a:outerShdw blurRad="50800" dist="38100" dir="16200000" rotWithShape="0">
              <a:prstClr val="black">
                <a:alpha val="40000"/>
              </a:prstClr>
            </a:outerShdw>
          </a:effectLst>
        </p:grpSpPr>
        <p:sp>
          <p:nvSpPr>
            <p:cNvPr id="5" name="Oval 4"/>
            <p:cNvSpPr/>
            <p:nvPr/>
          </p:nvSpPr>
          <p:spPr>
            <a:xfrm>
              <a:off x="7876072" y="992337"/>
              <a:ext cx="3921322" cy="392277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p:nvPr/>
          </p:nvGrpSpPr>
          <p:grpSpPr>
            <a:xfrm>
              <a:off x="8053653" y="1170645"/>
              <a:ext cx="3566160" cy="3566160"/>
              <a:chOff x="7162555" y="1192056"/>
              <a:chExt cx="3566160" cy="3566160"/>
            </a:xfrm>
          </p:grpSpPr>
          <p:sp>
            <p:nvSpPr>
              <p:cNvPr id="7" name="Donut 6"/>
              <p:cNvSpPr/>
              <p:nvPr/>
            </p:nvSpPr>
            <p:spPr>
              <a:xfrm>
                <a:off x="7162555" y="1192056"/>
                <a:ext cx="3566160" cy="3566160"/>
              </a:xfrm>
              <a:prstGeom prst="donut">
                <a:avLst>
                  <a:gd name="adj" fmla="val 3431"/>
                </a:avLst>
              </a:prstGeom>
              <a:solidFill>
                <a:srgbClr val="77588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8" name="Picture 7"/>
              <p:cNvPicPr>
                <a:picLocks noChangeAspect="1"/>
              </p:cNvPicPr>
              <p:nvPr/>
            </p:nvPicPr>
            <p:blipFill rotWithShape="1">
              <a:blip r:embed="rId2">
                <a:extLst>
                  <a:ext uri="{28A0092B-C50C-407E-A947-70E740481C1C}">
                    <a14:useLocalDpi xmlns:a14="http://schemas.microsoft.com/office/drawing/2010/main" val="0"/>
                  </a:ext>
                </a:extLst>
              </a:blip>
              <a:srcRect l="34711" t="22970" r="34710" b="23647"/>
              <a:stretch/>
            </p:blipFill>
            <p:spPr>
              <a:xfrm>
                <a:off x="7499624" y="1555180"/>
                <a:ext cx="2892022" cy="2839912"/>
              </a:xfrm>
              <a:prstGeom prst="ellipse">
                <a:avLst/>
              </a:prstGeom>
            </p:spPr>
          </p:pic>
        </p:grpSp>
      </p:grpSp>
      <p:sp>
        <p:nvSpPr>
          <p:cNvPr id="12" name="Title 1">
            <a:extLst>
              <a:ext uri="{FF2B5EF4-FFF2-40B4-BE49-F238E27FC236}">
                <a16:creationId xmlns:a16="http://schemas.microsoft.com/office/drawing/2014/main" id="{1C6363AB-37FF-ABEB-4424-EE52EBF7BEEC}"/>
              </a:ext>
            </a:extLst>
          </p:cNvPr>
          <p:cNvSpPr txBox="1">
            <a:spLocks/>
          </p:cNvSpPr>
          <p:nvPr/>
        </p:nvSpPr>
        <p:spPr>
          <a:xfrm>
            <a:off x="3906610" y="5160720"/>
            <a:ext cx="4378780" cy="130526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800" dirty="0">
                <a:solidFill>
                  <a:schemeClr val="bg1"/>
                </a:solidFill>
                <a:latin typeface="-apple-system"/>
              </a:rPr>
              <a:t>Main office: </a:t>
            </a:r>
            <a:br>
              <a:rPr lang="en-US" sz="2800" dirty="0">
                <a:solidFill>
                  <a:schemeClr val="bg1"/>
                </a:solidFill>
                <a:latin typeface="-apple-system"/>
              </a:rPr>
            </a:br>
            <a:r>
              <a:rPr lang="en-US" sz="2800" dirty="0">
                <a:solidFill>
                  <a:schemeClr val="bg1"/>
                </a:solidFill>
                <a:latin typeface="-apple-system"/>
              </a:rPr>
              <a:t>(615) 669-9588</a:t>
            </a:r>
            <a:br>
              <a:rPr lang="en-US" sz="2800" dirty="0">
                <a:solidFill>
                  <a:schemeClr val="bg1"/>
                </a:solidFill>
                <a:latin typeface="-apple-system"/>
              </a:rPr>
            </a:br>
            <a:r>
              <a:rPr lang="en-US" sz="2000" dirty="0">
                <a:solidFill>
                  <a:schemeClr val="bg1"/>
                </a:solidFill>
                <a:latin typeface="-apple-system"/>
              </a:rPr>
              <a:t>https://solutionsmatterllc.com</a:t>
            </a:r>
            <a:endParaRPr lang="en-US" sz="2800" dirty="0">
              <a:solidFill>
                <a:schemeClr val="bg1"/>
              </a:solidFill>
            </a:endParaRPr>
          </a:p>
        </p:txBody>
      </p:sp>
      <p:sp>
        <p:nvSpPr>
          <p:cNvPr id="13" name="Subtitle 2">
            <a:extLst>
              <a:ext uri="{FF2B5EF4-FFF2-40B4-BE49-F238E27FC236}">
                <a16:creationId xmlns:a16="http://schemas.microsoft.com/office/drawing/2014/main" id="{C0CF9654-9D54-1189-7CB4-5A278CF3B1F9}"/>
              </a:ext>
            </a:extLst>
          </p:cNvPr>
          <p:cNvSpPr txBox="1">
            <a:spLocks/>
          </p:cNvSpPr>
          <p:nvPr/>
        </p:nvSpPr>
        <p:spPr>
          <a:xfrm>
            <a:off x="1524000" y="3855455"/>
            <a:ext cx="9144000" cy="130526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2000" dirty="0">
                <a:solidFill>
                  <a:schemeClr val="bg1"/>
                </a:solidFill>
              </a:rPr>
              <a:t>Sharon D. Jones, M.Div. Founder and Chief Solutions Designer</a:t>
            </a:r>
          </a:p>
          <a:p>
            <a:pPr marL="0" indent="0" algn="ctr">
              <a:buNone/>
            </a:pPr>
            <a:r>
              <a:rPr lang="en-US" sz="2000" dirty="0">
                <a:solidFill>
                  <a:schemeClr val="bg1"/>
                </a:solidFill>
              </a:rPr>
              <a:t>2500 Murfreesboro Pike, Suite 105 Nashville, TN  37217</a:t>
            </a:r>
          </a:p>
          <a:p>
            <a:pPr marL="0" indent="0" algn="ctr">
              <a:buNone/>
            </a:pPr>
            <a:r>
              <a:rPr lang="en-US" sz="2000" dirty="0">
                <a:solidFill>
                  <a:schemeClr val="bg1"/>
                </a:solidFill>
                <a:hlinkClick r:id="rId3"/>
              </a:rPr>
              <a:t>info@SolutionsMatterllc.com</a:t>
            </a:r>
            <a:r>
              <a:rPr lang="en-US" sz="2000" dirty="0">
                <a:solidFill>
                  <a:schemeClr val="bg1"/>
                </a:solidFill>
              </a:rPr>
              <a:t> </a:t>
            </a:r>
          </a:p>
        </p:txBody>
      </p:sp>
    </p:spTree>
    <p:extLst>
      <p:ext uri="{BB962C8B-B14F-4D97-AF65-F5344CB8AC3E}">
        <p14:creationId xmlns:p14="http://schemas.microsoft.com/office/powerpoint/2010/main" val="3902243341"/>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reeform 10"/>
          <p:cNvSpPr/>
          <p:nvPr/>
        </p:nvSpPr>
        <p:spPr>
          <a:xfrm>
            <a:off x="0" y="0"/>
            <a:ext cx="10837029" cy="6858000"/>
          </a:xfrm>
          <a:custGeom>
            <a:avLst/>
            <a:gdLst>
              <a:gd name="connsiteX0" fmla="*/ 0 w 10837029"/>
              <a:gd name="connsiteY0" fmla="*/ 0 h 6858000"/>
              <a:gd name="connsiteX1" fmla="*/ 8027558 w 10837029"/>
              <a:gd name="connsiteY1" fmla="*/ 0 h 6858000"/>
              <a:gd name="connsiteX2" fmla="*/ 8044827 w 10837029"/>
              <a:gd name="connsiteY2" fmla="*/ 3084 h 6858000"/>
              <a:gd name="connsiteX3" fmla="*/ 10837029 w 10837029"/>
              <a:gd name="connsiteY3" fmla="*/ 3429000 h 6858000"/>
              <a:gd name="connsiteX4" fmla="*/ 8044827 w 10837029"/>
              <a:gd name="connsiteY4" fmla="*/ 6854916 h 6858000"/>
              <a:gd name="connsiteX5" fmla="*/ 8027559 w 10837029"/>
              <a:gd name="connsiteY5" fmla="*/ 6858000 h 6858000"/>
              <a:gd name="connsiteX6" fmla="*/ 0 w 1083702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837029" h="6858000">
                <a:moveTo>
                  <a:pt x="0" y="0"/>
                </a:moveTo>
                <a:lnTo>
                  <a:pt x="8027558" y="0"/>
                </a:lnTo>
                <a:lnTo>
                  <a:pt x="8044827" y="3084"/>
                </a:lnTo>
                <a:cubicBezTo>
                  <a:pt x="9638334" y="329163"/>
                  <a:pt x="10837029" y="1739096"/>
                  <a:pt x="10837029" y="3429000"/>
                </a:cubicBezTo>
                <a:cubicBezTo>
                  <a:pt x="10837029" y="5118904"/>
                  <a:pt x="9638334" y="6528838"/>
                  <a:pt x="8044827" y="6854916"/>
                </a:cubicBezTo>
                <a:lnTo>
                  <a:pt x="8027559" y="6858000"/>
                </a:lnTo>
                <a:lnTo>
                  <a:pt x="0" y="6858000"/>
                </a:lnTo>
                <a:close/>
              </a:path>
            </a:pathLst>
          </a:custGeom>
          <a:gradFill flip="none" rotWithShape="1">
            <a:gsLst>
              <a:gs pos="16000">
                <a:srgbClr val="311546"/>
              </a:gs>
              <a:gs pos="97345">
                <a:srgbClr val="77588A"/>
              </a:gs>
              <a:gs pos="70000">
                <a:srgbClr val="4A2364"/>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4" name="Group 3"/>
          <p:cNvGrpSpPr/>
          <p:nvPr/>
        </p:nvGrpSpPr>
        <p:grpSpPr>
          <a:xfrm>
            <a:off x="8111601" y="1264186"/>
            <a:ext cx="3921322" cy="3922776"/>
            <a:chOff x="7876072" y="992337"/>
            <a:chExt cx="3921322" cy="3922776"/>
          </a:xfrm>
          <a:effectLst>
            <a:outerShdw blurRad="50800" dist="38100" algn="l" rotWithShape="0">
              <a:prstClr val="black">
                <a:alpha val="40000"/>
              </a:prstClr>
            </a:outerShdw>
          </a:effectLst>
        </p:grpSpPr>
        <p:sp>
          <p:nvSpPr>
            <p:cNvPr id="5" name="Oval 4"/>
            <p:cNvSpPr/>
            <p:nvPr/>
          </p:nvSpPr>
          <p:spPr>
            <a:xfrm>
              <a:off x="7876072" y="992337"/>
              <a:ext cx="3921322" cy="392277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p:nvPr/>
          </p:nvGrpSpPr>
          <p:grpSpPr>
            <a:xfrm>
              <a:off x="8053653" y="1170645"/>
              <a:ext cx="3566160" cy="3566160"/>
              <a:chOff x="7162555" y="1192056"/>
              <a:chExt cx="3566160" cy="3566160"/>
            </a:xfrm>
          </p:grpSpPr>
          <p:sp>
            <p:nvSpPr>
              <p:cNvPr id="7" name="Donut 6"/>
              <p:cNvSpPr/>
              <p:nvPr/>
            </p:nvSpPr>
            <p:spPr>
              <a:xfrm>
                <a:off x="7162555" y="1192056"/>
                <a:ext cx="3566160" cy="3566160"/>
              </a:xfrm>
              <a:prstGeom prst="donut">
                <a:avLst>
                  <a:gd name="adj" fmla="val 3431"/>
                </a:avLst>
              </a:prstGeom>
              <a:solidFill>
                <a:srgbClr val="77588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8" name="Picture 7"/>
              <p:cNvPicPr>
                <a:picLocks noChangeAspect="1"/>
              </p:cNvPicPr>
              <p:nvPr/>
            </p:nvPicPr>
            <p:blipFill rotWithShape="1">
              <a:blip r:embed="rId2">
                <a:extLst>
                  <a:ext uri="{28A0092B-C50C-407E-A947-70E740481C1C}">
                    <a14:useLocalDpi xmlns:a14="http://schemas.microsoft.com/office/drawing/2010/main" val="0"/>
                  </a:ext>
                </a:extLst>
              </a:blip>
              <a:srcRect l="34711" t="22970" r="34710" b="23647"/>
              <a:stretch/>
            </p:blipFill>
            <p:spPr>
              <a:xfrm>
                <a:off x="7499624" y="1555180"/>
                <a:ext cx="2892022" cy="2839912"/>
              </a:xfrm>
              <a:prstGeom prst="ellipse">
                <a:avLst/>
              </a:prstGeom>
            </p:spPr>
          </p:pic>
        </p:grpSp>
      </p:grpSp>
      <p:sp>
        <p:nvSpPr>
          <p:cNvPr id="10" name="Title 1">
            <a:extLst>
              <a:ext uri="{FF2B5EF4-FFF2-40B4-BE49-F238E27FC236}">
                <a16:creationId xmlns:a16="http://schemas.microsoft.com/office/drawing/2014/main" id="{F91082D3-6D56-87CC-1F7C-072F3613BC2E}"/>
              </a:ext>
            </a:extLst>
          </p:cNvPr>
          <p:cNvSpPr txBox="1">
            <a:spLocks noChangeArrowheads="1"/>
          </p:cNvSpPr>
          <p:nvPr/>
        </p:nvSpPr>
        <p:spPr>
          <a:xfrm>
            <a:off x="521901" y="1805117"/>
            <a:ext cx="7500910" cy="4266937"/>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en-US" sz="2000" dirty="0">
                <a:solidFill>
                  <a:schemeClr val="bg1"/>
                </a:solidFill>
                <a:latin typeface="Arial" panose="020B0604020202020204" pitchFamily="34" charset="0"/>
                <a:cs typeface="Arial" panose="020B0604020202020204" pitchFamily="34" charset="0"/>
              </a:rPr>
              <a:t>Before reading the contents of this document, please acknowledge the following:</a:t>
            </a:r>
          </a:p>
          <a:p>
            <a:endParaRPr lang="en-US" altLang="en-US" sz="2000" dirty="0">
              <a:solidFill>
                <a:schemeClr val="bg1"/>
              </a:solidFill>
              <a:latin typeface="Arial" panose="020B0604020202020204" pitchFamily="34" charset="0"/>
              <a:cs typeface="Arial" panose="020B0604020202020204" pitchFamily="34" charset="0"/>
            </a:endParaRPr>
          </a:p>
          <a:p>
            <a:pPr marL="285750" indent="-285750">
              <a:buBlip>
                <a:blip r:embed="rId3"/>
              </a:buBlip>
            </a:pPr>
            <a:r>
              <a:rPr lang="en-US" altLang="en-US" sz="2000" dirty="0">
                <a:solidFill>
                  <a:schemeClr val="bg1"/>
                </a:solidFill>
                <a:latin typeface="Arial" panose="020B0604020202020204" pitchFamily="34" charset="0"/>
                <a:cs typeface="Arial" panose="020B0604020202020204" pitchFamily="34" charset="0"/>
              </a:rPr>
              <a:t>This document contains information belonging to Solutions Matter, LLC. which is confidential and legally privileged. The information is presented and intended for the individuals or entity for which it was prepared. </a:t>
            </a:r>
          </a:p>
          <a:p>
            <a:pPr marL="285750" indent="-285750">
              <a:buBlip>
                <a:blip r:embed="rId3"/>
              </a:buBlip>
            </a:pPr>
            <a:endParaRPr lang="en-US" altLang="en-US" sz="2000" dirty="0">
              <a:solidFill>
                <a:schemeClr val="bg1"/>
              </a:solidFill>
              <a:latin typeface="Arial" panose="020B0604020202020204" pitchFamily="34" charset="0"/>
              <a:cs typeface="Arial" panose="020B0604020202020204" pitchFamily="34" charset="0"/>
            </a:endParaRPr>
          </a:p>
          <a:p>
            <a:pPr marL="285750" indent="-285750">
              <a:buBlip>
                <a:blip r:embed="rId3"/>
              </a:buBlip>
            </a:pPr>
            <a:r>
              <a:rPr lang="en-US" altLang="en-US" sz="2000" dirty="0">
                <a:solidFill>
                  <a:schemeClr val="bg1"/>
                </a:solidFill>
                <a:latin typeface="Arial" panose="020B0604020202020204" pitchFamily="34" charset="0"/>
                <a:cs typeface="Arial" panose="020B0604020202020204" pitchFamily="34" charset="0"/>
              </a:rPr>
              <a:t>Any disclosure, copying, usage, distribution, or action taken in reliance on the contents of the information contained and any accompanying documents, remains </a:t>
            </a:r>
            <a:r>
              <a:rPr lang="en-US" altLang="en-US" sz="2000" u="sng" dirty="0">
                <a:solidFill>
                  <a:schemeClr val="bg1"/>
                </a:solidFill>
                <a:latin typeface="Arial" panose="020B0604020202020204" pitchFamily="34" charset="0"/>
                <a:cs typeface="Arial" panose="020B0604020202020204" pitchFamily="34" charset="0"/>
              </a:rPr>
              <a:t>strictly prohibited </a:t>
            </a:r>
            <a:r>
              <a:rPr lang="en-US" altLang="en-US" sz="2000" dirty="0">
                <a:solidFill>
                  <a:schemeClr val="bg1"/>
                </a:solidFill>
                <a:latin typeface="Arial" panose="020B0604020202020204" pitchFamily="34" charset="0"/>
                <a:cs typeface="Arial" panose="020B0604020202020204" pitchFamily="34" charset="0"/>
              </a:rPr>
              <a:t>and remains the intellectual property of Solutions Matter, LLC. </a:t>
            </a:r>
            <a:br>
              <a:rPr lang="en-US" altLang="en-US" sz="2000" dirty="0">
                <a:solidFill>
                  <a:srgbClr val="874EA9"/>
                </a:solidFill>
              </a:rPr>
            </a:br>
            <a:endParaRPr lang="en-US" altLang="en-US" sz="2000" dirty="0">
              <a:solidFill>
                <a:srgbClr val="874EA9"/>
              </a:solidFill>
            </a:endParaRPr>
          </a:p>
        </p:txBody>
      </p:sp>
      <p:sp>
        <p:nvSpPr>
          <p:cNvPr id="2" name="Rectangle 1"/>
          <p:cNvSpPr/>
          <p:nvPr/>
        </p:nvSpPr>
        <p:spPr>
          <a:xfrm>
            <a:off x="521901" y="882904"/>
            <a:ext cx="6096000" cy="1200329"/>
          </a:xfrm>
          <a:prstGeom prst="rect">
            <a:avLst/>
          </a:prstGeom>
        </p:spPr>
        <p:txBody>
          <a:bodyPr>
            <a:spAutoFit/>
          </a:bodyPr>
          <a:lstStyle/>
          <a:p>
            <a:r>
              <a:rPr lang="en-US" altLang="en-US" sz="3600" b="1" u="sng" dirty="0">
                <a:solidFill>
                  <a:schemeClr val="bg1"/>
                </a:solidFill>
              </a:rPr>
              <a:t>CONFIDENTIALITY NOTICE</a:t>
            </a:r>
            <a:br>
              <a:rPr lang="en-US" altLang="en-US" sz="3600" b="1" dirty="0">
                <a:solidFill>
                  <a:schemeClr val="bg1"/>
                </a:solidFill>
              </a:rPr>
            </a:br>
            <a:endParaRPr lang="en-US" sz="3600" b="1" dirty="0"/>
          </a:p>
        </p:txBody>
      </p:sp>
    </p:spTree>
    <p:extLst>
      <p:ext uri="{BB962C8B-B14F-4D97-AF65-F5344CB8AC3E}">
        <p14:creationId xmlns:p14="http://schemas.microsoft.com/office/powerpoint/2010/main" val="4176234735"/>
      </p:ext>
    </p:extLst>
  </p:cSld>
  <p:clrMapOvr>
    <a:masterClrMapping/>
  </p:clrMapOvr>
  <p:transition spd="slow">
    <p:push/>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Freeform 19"/>
          <p:cNvSpPr/>
          <p:nvPr/>
        </p:nvSpPr>
        <p:spPr>
          <a:xfrm rot="5400000">
            <a:off x="2472145" y="-506584"/>
            <a:ext cx="4892438" cy="9836730"/>
          </a:xfrm>
          <a:custGeom>
            <a:avLst/>
            <a:gdLst>
              <a:gd name="connsiteX0" fmla="*/ 0 w 4892438"/>
              <a:gd name="connsiteY0" fmla="*/ 9836730 h 9836730"/>
              <a:gd name="connsiteX1" fmla="*/ 0 w 4892438"/>
              <a:gd name="connsiteY1" fmla="*/ 2622570 h 9836730"/>
              <a:gd name="connsiteX2" fmla="*/ 2622570 w 4892438"/>
              <a:gd name="connsiteY2" fmla="*/ 0 h 9836730"/>
              <a:gd name="connsiteX3" fmla="*/ 4797246 w 4892438"/>
              <a:gd name="connsiteY3" fmla="*/ 1156266 h 9836730"/>
              <a:gd name="connsiteX4" fmla="*/ 4892438 w 4892438"/>
              <a:gd name="connsiteY4" fmla="*/ 1312957 h 9836730"/>
              <a:gd name="connsiteX5" fmla="*/ 4892438 w 4892438"/>
              <a:gd name="connsiteY5" fmla="*/ 9836730 h 98367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892438" h="9836730">
                <a:moveTo>
                  <a:pt x="0" y="9836730"/>
                </a:moveTo>
                <a:lnTo>
                  <a:pt x="0" y="2622570"/>
                </a:lnTo>
                <a:cubicBezTo>
                  <a:pt x="0" y="1174165"/>
                  <a:pt x="1174165" y="0"/>
                  <a:pt x="2622570" y="0"/>
                </a:cubicBezTo>
                <a:cubicBezTo>
                  <a:pt x="3527823" y="0"/>
                  <a:pt x="4325951" y="458658"/>
                  <a:pt x="4797246" y="1156266"/>
                </a:cubicBezTo>
                <a:lnTo>
                  <a:pt x="4892438" y="1312957"/>
                </a:lnTo>
                <a:lnTo>
                  <a:pt x="4892438" y="9836730"/>
                </a:lnTo>
                <a:close/>
              </a:path>
            </a:pathLst>
          </a:custGeom>
          <a:gradFill flip="none" rotWithShape="1">
            <a:gsLst>
              <a:gs pos="16000">
                <a:srgbClr val="311546"/>
              </a:gs>
              <a:gs pos="97345">
                <a:srgbClr val="77588A"/>
              </a:gs>
              <a:gs pos="70000">
                <a:srgbClr val="4A2364"/>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16"/>
          <p:cNvSpPr/>
          <p:nvPr/>
        </p:nvSpPr>
        <p:spPr>
          <a:xfrm rot="1798158">
            <a:off x="8383065" y="-609869"/>
            <a:ext cx="4420159" cy="4044069"/>
          </a:xfrm>
          <a:custGeom>
            <a:avLst/>
            <a:gdLst>
              <a:gd name="connsiteX0" fmla="*/ 0 w 4420159"/>
              <a:gd name="connsiteY0" fmla="*/ 1666323 h 4044069"/>
              <a:gd name="connsiteX1" fmla="*/ 2889730 w 4420159"/>
              <a:gd name="connsiteY1" fmla="*/ 0 h 4044069"/>
              <a:gd name="connsiteX2" fmla="*/ 4420159 w 4420159"/>
              <a:gd name="connsiteY2" fmla="*/ 2654063 h 4044069"/>
              <a:gd name="connsiteX3" fmla="*/ 4331642 w 4420159"/>
              <a:gd name="connsiteY3" fmla="*/ 2837813 h 4044069"/>
              <a:gd name="connsiteX4" fmla="*/ 2304916 w 4420159"/>
              <a:gd name="connsiteY4" fmla="*/ 4044069 h 4044069"/>
              <a:gd name="connsiteX5" fmla="*/ 2304917 w 4420159"/>
              <a:gd name="connsiteY5" fmla="*/ 4044068 h 4044069"/>
              <a:gd name="connsiteX6" fmla="*/ 0 w 4420159"/>
              <a:gd name="connsiteY6" fmla="*/ 1739151 h 40440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20159" h="4044069">
                <a:moveTo>
                  <a:pt x="0" y="1666323"/>
                </a:moveTo>
                <a:lnTo>
                  <a:pt x="2889730" y="0"/>
                </a:lnTo>
                <a:lnTo>
                  <a:pt x="4420159" y="2654063"/>
                </a:lnTo>
                <a:lnTo>
                  <a:pt x="4331642" y="2837813"/>
                </a:lnTo>
                <a:cubicBezTo>
                  <a:pt x="3941329" y="3556313"/>
                  <a:pt x="3180084" y="4044069"/>
                  <a:pt x="2304916" y="4044069"/>
                </a:cubicBezTo>
                <a:lnTo>
                  <a:pt x="2304917" y="4044068"/>
                </a:lnTo>
                <a:cubicBezTo>
                  <a:pt x="1031946" y="4044068"/>
                  <a:pt x="0" y="3012122"/>
                  <a:pt x="0" y="1739151"/>
                </a:cubicBezTo>
                <a:close/>
              </a:path>
            </a:pathLst>
          </a:custGeom>
          <a:gradFill>
            <a:gsLst>
              <a:gs pos="0">
                <a:srgbClr val="311546"/>
              </a:gs>
              <a:gs pos="97345">
                <a:srgbClr val="77588A"/>
              </a:gs>
              <a:gs pos="27000">
                <a:srgbClr val="4A2364"/>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E0129C7-C964-4CF3-72D9-0A982EB1E5AF}"/>
              </a:ext>
            </a:extLst>
          </p:cNvPr>
          <p:cNvSpPr txBox="1"/>
          <p:nvPr/>
        </p:nvSpPr>
        <p:spPr>
          <a:xfrm>
            <a:off x="517860" y="828272"/>
            <a:ext cx="5919659" cy="646331"/>
          </a:xfrm>
          <a:prstGeom prst="rect">
            <a:avLst/>
          </a:prstGeom>
          <a:noFill/>
        </p:spPr>
        <p:txBody>
          <a:bodyPr wrap="square" rtlCol="0">
            <a:spAutoFit/>
          </a:bodyPr>
          <a:lstStyle/>
          <a:p>
            <a:r>
              <a:rPr lang="en-US" sz="3600" b="1" dirty="0">
                <a:solidFill>
                  <a:srgbClr val="4A2364"/>
                </a:solidFill>
              </a:rPr>
              <a:t>Our Documented Success</a:t>
            </a:r>
          </a:p>
        </p:txBody>
      </p:sp>
      <p:sp>
        <p:nvSpPr>
          <p:cNvPr id="12" name="TextBox 11">
            <a:extLst>
              <a:ext uri="{FF2B5EF4-FFF2-40B4-BE49-F238E27FC236}">
                <a16:creationId xmlns:a16="http://schemas.microsoft.com/office/drawing/2014/main" id="{0A454A13-0B9B-DE3C-7694-E9DEFCBB753A}"/>
              </a:ext>
            </a:extLst>
          </p:cNvPr>
          <p:cNvSpPr txBox="1"/>
          <p:nvPr/>
        </p:nvSpPr>
        <p:spPr>
          <a:xfrm>
            <a:off x="549118" y="3283897"/>
            <a:ext cx="7358212" cy="2343655"/>
          </a:xfrm>
          <a:prstGeom prst="rect">
            <a:avLst/>
          </a:prstGeom>
          <a:noFill/>
        </p:spPr>
        <p:txBody>
          <a:bodyPr wrap="square" rtlCol="0">
            <a:spAutoFit/>
          </a:bodyPr>
          <a:lstStyle/>
          <a:p>
            <a:pPr>
              <a:lnSpc>
                <a:spcPct val="150000"/>
              </a:lnSpc>
            </a:pPr>
            <a:r>
              <a:rPr lang="en-US" sz="2000" b="1" i="0" dirty="0">
                <a:solidFill>
                  <a:schemeClr val="bg1"/>
                </a:solidFill>
                <a:effectLst/>
                <a:latin typeface="Arial" panose="020B0604020202020204" pitchFamily="34" charset="0"/>
                <a:cs typeface="Arial" panose="020B0604020202020204" pitchFamily="34" charset="0"/>
              </a:rPr>
              <a:t>We specialize in coaching nonprofit Boards, CEOs, and C-Suite Executives in building strong and productive teams.  Our team of experts assists our clients in developing procedures and systems to diversify revenue to ensure sustainability.  </a:t>
            </a:r>
            <a:endParaRPr lang="en-US" sz="2000" dirty="0">
              <a:latin typeface="Arial" panose="020B0604020202020204" pitchFamily="34" charset="0"/>
              <a:cs typeface="Arial" panose="020B0604020202020204" pitchFamily="34" charset="0"/>
            </a:endParaRPr>
          </a:p>
        </p:txBody>
      </p:sp>
      <p:grpSp>
        <p:nvGrpSpPr>
          <p:cNvPr id="2" name="Group 1"/>
          <p:cNvGrpSpPr/>
          <p:nvPr/>
        </p:nvGrpSpPr>
        <p:grpSpPr>
          <a:xfrm>
            <a:off x="7876072" y="992337"/>
            <a:ext cx="3921322" cy="3922776"/>
            <a:chOff x="7876072" y="992337"/>
            <a:chExt cx="3921322" cy="3922776"/>
          </a:xfrm>
        </p:grpSpPr>
        <p:sp>
          <p:nvSpPr>
            <p:cNvPr id="7" name="Oval 6"/>
            <p:cNvSpPr/>
            <p:nvPr/>
          </p:nvSpPr>
          <p:spPr>
            <a:xfrm>
              <a:off x="7876072" y="992337"/>
              <a:ext cx="3921322" cy="392277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p:cNvGrpSpPr/>
            <p:nvPr/>
          </p:nvGrpSpPr>
          <p:grpSpPr>
            <a:xfrm>
              <a:off x="8053653" y="1170645"/>
              <a:ext cx="3566160" cy="3566160"/>
              <a:chOff x="7162555" y="1192056"/>
              <a:chExt cx="3566160" cy="3566160"/>
            </a:xfrm>
          </p:grpSpPr>
          <p:sp>
            <p:nvSpPr>
              <p:cNvPr id="11" name="Donut 10"/>
              <p:cNvSpPr/>
              <p:nvPr/>
            </p:nvSpPr>
            <p:spPr>
              <a:xfrm>
                <a:off x="7162555" y="1192056"/>
                <a:ext cx="3566160" cy="3566160"/>
              </a:xfrm>
              <a:prstGeom prst="donut">
                <a:avLst>
                  <a:gd name="adj" fmla="val 3431"/>
                </a:avLst>
              </a:prstGeom>
              <a:solidFill>
                <a:srgbClr val="77588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13" name="Picture 12"/>
              <p:cNvPicPr>
                <a:picLocks noChangeAspect="1"/>
              </p:cNvPicPr>
              <p:nvPr/>
            </p:nvPicPr>
            <p:blipFill rotWithShape="1">
              <a:blip r:embed="rId2">
                <a:extLst>
                  <a:ext uri="{28A0092B-C50C-407E-A947-70E740481C1C}">
                    <a14:useLocalDpi xmlns:a14="http://schemas.microsoft.com/office/drawing/2010/main" val="0"/>
                  </a:ext>
                </a:extLst>
              </a:blip>
              <a:srcRect l="34711" t="22970" r="34710" b="23647"/>
              <a:stretch/>
            </p:blipFill>
            <p:spPr>
              <a:xfrm>
                <a:off x="7499624" y="1555180"/>
                <a:ext cx="2892022" cy="2839912"/>
              </a:xfrm>
              <a:prstGeom prst="ellipse">
                <a:avLst/>
              </a:prstGeom>
            </p:spPr>
          </p:pic>
        </p:grpSp>
      </p:grpSp>
    </p:spTree>
    <p:extLst>
      <p:ext uri="{BB962C8B-B14F-4D97-AF65-F5344CB8AC3E}">
        <p14:creationId xmlns:p14="http://schemas.microsoft.com/office/powerpoint/2010/main" val="1599126802"/>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885">
              <a:srgbClr val="311546"/>
            </a:gs>
            <a:gs pos="24000">
              <a:srgbClr val="4A2364"/>
            </a:gs>
            <a:gs pos="46000">
              <a:srgbClr val="77588A"/>
            </a:gs>
          </a:gsLst>
          <a:lin ang="13500000" scaled="1"/>
          <a:tileRect/>
        </a:gradFill>
        <a:effectLst/>
      </p:bgPr>
    </p:bg>
    <p:spTree>
      <p:nvGrpSpPr>
        <p:cNvPr id="1" name=""/>
        <p:cNvGrpSpPr/>
        <p:nvPr/>
      </p:nvGrpSpPr>
      <p:grpSpPr>
        <a:xfrm>
          <a:off x="0" y="0"/>
          <a:ext cx="0" cy="0"/>
          <a:chOff x="0" y="0"/>
          <a:chExt cx="0" cy="0"/>
        </a:xfrm>
      </p:grpSpPr>
      <p:sp>
        <p:nvSpPr>
          <p:cNvPr id="11" name="Freeform 10"/>
          <p:cNvSpPr/>
          <p:nvPr/>
        </p:nvSpPr>
        <p:spPr>
          <a:xfrm>
            <a:off x="0" y="0"/>
            <a:ext cx="10837029" cy="6858000"/>
          </a:xfrm>
          <a:custGeom>
            <a:avLst/>
            <a:gdLst>
              <a:gd name="connsiteX0" fmla="*/ 0 w 10837029"/>
              <a:gd name="connsiteY0" fmla="*/ 0 h 6858000"/>
              <a:gd name="connsiteX1" fmla="*/ 8027558 w 10837029"/>
              <a:gd name="connsiteY1" fmla="*/ 0 h 6858000"/>
              <a:gd name="connsiteX2" fmla="*/ 8044827 w 10837029"/>
              <a:gd name="connsiteY2" fmla="*/ 3084 h 6858000"/>
              <a:gd name="connsiteX3" fmla="*/ 10837029 w 10837029"/>
              <a:gd name="connsiteY3" fmla="*/ 3429000 h 6858000"/>
              <a:gd name="connsiteX4" fmla="*/ 8044827 w 10837029"/>
              <a:gd name="connsiteY4" fmla="*/ 6854916 h 6858000"/>
              <a:gd name="connsiteX5" fmla="*/ 8027559 w 10837029"/>
              <a:gd name="connsiteY5" fmla="*/ 6858000 h 6858000"/>
              <a:gd name="connsiteX6" fmla="*/ 0 w 1083702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837029" h="6858000">
                <a:moveTo>
                  <a:pt x="0" y="0"/>
                </a:moveTo>
                <a:lnTo>
                  <a:pt x="8027558" y="0"/>
                </a:lnTo>
                <a:lnTo>
                  <a:pt x="8044827" y="3084"/>
                </a:lnTo>
                <a:cubicBezTo>
                  <a:pt x="9638334" y="329163"/>
                  <a:pt x="10837029" y="1739096"/>
                  <a:pt x="10837029" y="3429000"/>
                </a:cubicBezTo>
                <a:cubicBezTo>
                  <a:pt x="10837029" y="5118904"/>
                  <a:pt x="9638334" y="6528838"/>
                  <a:pt x="8044827" y="6854916"/>
                </a:cubicBezTo>
                <a:lnTo>
                  <a:pt x="8027559"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 name="Oval 4"/>
          <p:cNvSpPr/>
          <p:nvPr/>
        </p:nvSpPr>
        <p:spPr>
          <a:xfrm>
            <a:off x="8111601" y="1264186"/>
            <a:ext cx="3921322" cy="3922776"/>
          </a:xfrm>
          <a:prstGeom prst="ellipse">
            <a:avLst/>
          </a:prstGeom>
          <a:solidFill>
            <a:schemeClr val="bg1"/>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a:extLst>
              <a:ext uri="{FF2B5EF4-FFF2-40B4-BE49-F238E27FC236}">
                <a16:creationId xmlns:a16="http://schemas.microsoft.com/office/drawing/2014/main" id="{EE88B003-3B9E-DA0E-D163-B76FF9D17748}"/>
              </a:ext>
            </a:extLst>
          </p:cNvPr>
          <p:cNvSpPr>
            <a:spLocks noGrp="1"/>
          </p:cNvSpPr>
          <p:nvPr>
            <p:ph type="title"/>
          </p:nvPr>
        </p:nvSpPr>
        <p:spPr>
          <a:xfrm>
            <a:off x="324692" y="223520"/>
            <a:ext cx="7786908" cy="6406903"/>
          </a:xfrm>
        </p:spPr>
        <p:txBody>
          <a:bodyPr vert="horz" lIns="91440" tIns="45720" rIns="91440" bIns="45720" rtlCol="0" anchor="t">
            <a:noAutofit/>
          </a:bodyPr>
          <a:lstStyle/>
          <a:p>
            <a:pPr fontAlgn="base"/>
            <a:r>
              <a:rPr lang="en-US" sz="2200" b="1" i="0" kern="1200" dirty="0">
                <a:solidFill>
                  <a:srgbClr val="4A2364"/>
                </a:solidFill>
                <a:effectLst/>
                <a:latin typeface="Arial" panose="020B0604020202020204" pitchFamily="34" charset="0"/>
                <a:cs typeface="Arial" panose="020B0604020202020204" pitchFamily="34" charset="0"/>
              </a:rPr>
              <a:t>Boys &amp; Girls Clubs of America</a:t>
            </a:r>
            <a:br>
              <a:rPr lang="en-US" sz="2200" b="1" i="0" kern="1200" dirty="0">
                <a:solidFill>
                  <a:srgbClr val="4A2364"/>
                </a:solidFill>
                <a:effectLst/>
                <a:latin typeface="Arial" panose="020B0604020202020204" pitchFamily="34" charset="0"/>
                <a:cs typeface="Arial" panose="020B0604020202020204" pitchFamily="34" charset="0"/>
              </a:rPr>
            </a:br>
            <a:r>
              <a:rPr lang="en-US" sz="2200" b="1" i="0" kern="1200" dirty="0">
                <a:solidFill>
                  <a:srgbClr val="4A2364"/>
                </a:solidFill>
                <a:effectLst/>
                <a:latin typeface="Arial" panose="020B0604020202020204" pitchFamily="34" charset="0"/>
                <a:cs typeface="Arial" panose="020B0604020202020204" pitchFamily="34" charset="0"/>
              </a:rPr>
              <a:t>Atlanta, GA  </a:t>
            </a:r>
            <a:r>
              <a:rPr lang="en-US" sz="2200" b="0" i="0" u="sng" kern="1200" dirty="0">
                <a:solidFill>
                  <a:srgbClr val="4A2364"/>
                </a:solidFill>
                <a:effectLst/>
                <a:latin typeface="Arial" panose="020B0604020202020204" pitchFamily="34" charset="0"/>
                <a:cs typeface="Arial" panose="020B0604020202020204" pitchFamily="34" charset="0"/>
              </a:rPr>
              <a:t>2023 - Present</a:t>
            </a:r>
            <a:br>
              <a:rPr lang="en-US" sz="2200" b="0" i="0" u="sng" kern="1200" dirty="0">
                <a:solidFill>
                  <a:srgbClr val="4A2364"/>
                </a:solidFill>
                <a:effectLst/>
                <a:latin typeface="Arial" panose="020B0604020202020204" pitchFamily="34" charset="0"/>
                <a:cs typeface="Arial" panose="020B0604020202020204" pitchFamily="34" charset="0"/>
              </a:rPr>
            </a:br>
            <a:br>
              <a:rPr lang="en-US" sz="2200" b="0" i="0" kern="1200" dirty="0">
                <a:solidFill>
                  <a:srgbClr val="4A2364"/>
                </a:solidFill>
                <a:effectLst/>
                <a:latin typeface="Arial" panose="020B0604020202020204" pitchFamily="34" charset="0"/>
                <a:cs typeface="Arial" panose="020B0604020202020204" pitchFamily="34" charset="0"/>
              </a:rPr>
            </a:br>
            <a:r>
              <a:rPr lang="en-US" sz="2200" b="1" i="0" kern="1200" dirty="0">
                <a:solidFill>
                  <a:srgbClr val="4A2364"/>
                </a:solidFill>
                <a:effectLst/>
                <a:latin typeface="Arial" panose="020B0604020202020204" pitchFamily="34" charset="0"/>
                <a:cs typeface="Arial" panose="020B0604020202020204" pitchFamily="34" charset="0"/>
              </a:rPr>
              <a:t>ABOUT: </a:t>
            </a:r>
            <a:br>
              <a:rPr lang="en-US" sz="2000" b="1" i="0" kern="1200" dirty="0">
                <a:solidFill>
                  <a:srgbClr val="4A2364"/>
                </a:solidFill>
                <a:effectLst/>
                <a:latin typeface="Arial" panose="020B0604020202020204" pitchFamily="34" charset="0"/>
                <a:cs typeface="Arial" panose="020B0604020202020204" pitchFamily="34" charset="0"/>
              </a:rPr>
            </a:br>
            <a:r>
              <a:rPr lang="en-US" sz="1800" b="1" i="0" dirty="0">
                <a:effectLst/>
                <a:highlight>
                  <a:srgbClr val="FFFFFF"/>
                </a:highlight>
                <a:latin typeface="Arial" panose="020B0604020202020204" pitchFamily="34" charset="0"/>
              </a:rPr>
              <a:t>Boys &amp; Girls Clubs of America</a:t>
            </a:r>
            <a:r>
              <a:rPr lang="en-US" sz="1800" b="0" i="0" dirty="0">
                <a:effectLst/>
                <a:highlight>
                  <a:srgbClr val="FFFFFF"/>
                </a:highlight>
                <a:latin typeface="Arial" panose="020B0604020202020204" pitchFamily="34" charset="0"/>
              </a:rPr>
              <a:t> (</a:t>
            </a:r>
            <a:r>
              <a:rPr lang="en-US" sz="1800" b="1" i="0" dirty="0">
                <a:effectLst/>
                <a:highlight>
                  <a:srgbClr val="FFFFFF"/>
                </a:highlight>
                <a:latin typeface="Arial" panose="020B0604020202020204" pitchFamily="34" charset="0"/>
              </a:rPr>
              <a:t>BGCA</a:t>
            </a:r>
            <a:r>
              <a:rPr lang="en-US" sz="1800" b="0" i="0" dirty="0">
                <a:effectLst/>
                <a:highlight>
                  <a:srgbClr val="FFFFFF"/>
                </a:highlight>
                <a:latin typeface="Arial" panose="020B0604020202020204" pitchFamily="34" charset="0"/>
              </a:rPr>
              <a:t>) is a national organization of local chapters that provide voluntary </a:t>
            </a:r>
            <a:r>
              <a:rPr lang="en-US" sz="1800" b="0" i="0" u="none" strike="noStrike" dirty="0">
                <a:effectLst/>
                <a:highlight>
                  <a:srgbClr val="FFFFFF"/>
                </a:highlight>
                <a:latin typeface="Arial" panose="020B0604020202020204" pitchFamily="34" charset="0"/>
              </a:rPr>
              <a:t>after-school programs</a:t>
            </a:r>
            <a:r>
              <a:rPr lang="en-US" sz="1800" b="0" i="0" dirty="0">
                <a:effectLst/>
                <a:highlight>
                  <a:srgbClr val="FFFFFF"/>
                </a:highlight>
                <a:latin typeface="Arial" panose="020B0604020202020204" pitchFamily="34" charset="0"/>
              </a:rPr>
              <a:t> for young people. </a:t>
            </a:r>
            <a:r>
              <a:rPr lang="en-US" sz="1800" b="0" i="1" u="none" strike="noStrike" dirty="0">
                <a:effectLst/>
                <a:highlight>
                  <a:srgbClr val="FFFFFF"/>
                </a:highlight>
                <a:latin typeface="Arial" panose="020B0604020202020204" pitchFamily="34" charset="0"/>
              </a:rPr>
              <a:t>The Chronicle of Philanthropy</a:t>
            </a:r>
            <a:r>
              <a:rPr lang="en-US" sz="1800" b="0" i="0" dirty="0">
                <a:effectLst/>
                <a:highlight>
                  <a:srgbClr val="FFFFFF"/>
                </a:highlight>
                <a:latin typeface="Arial" panose="020B0604020202020204" pitchFamily="34" charset="0"/>
              </a:rPr>
              <a:t> ranked Boys &amp; Girls Clubs of America number one among youth organizations for the 13th consecutive year and number 12 among all nonprofit organizations. The Boys &amp; Girls Clubs of America is the official charity of </a:t>
            </a:r>
            <a:r>
              <a:rPr lang="en-US" sz="1800" b="0" i="0" u="none" strike="noStrike" dirty="0">
                <a:effectLst/>
                <a:highlight>
                  <a:srgbClr val="FFFFFF"/>
                </a:highlight>
                <a:latin typeface="Arial" panose="020B0604020202020204" pitchFamily="34" charset="0"/>
              </a:rPr>
              <a:t>Major League Baseball</a:t>
            </a:r>
            <a:r>
              <a:rPr lang="en-US" sz="1800" b="0" i="0" dirty="0">
                <a:effectLst/>
                <a:highlight>
                  <a:srgbClr val="FFFFFF"/>
                </a:highlight>
                <a:latin typeface="Arial" panose="020B0604020202020204" pitchFamily="34" charset="0"/>
              </a:rPr>
              <a:t>. </a:t>
            </a:r>
            <a:r>
              <a:rPr lang="en-US" sz="1800" b="0" i="0" u="none" strike="noStrike" dirty="0">
                <a:effectLst/>
                <a:highlight>
                  <a:srgbClr val="FFFFFF"/>
                </a:highlight>
                <a:latin typeface="Arial" panose="020B0604020202020204" pitchFamily="34" charset="0"/>
              </a:rPr>
              <a:t>Denzel Washington</a:t>
            </a:r>
            <a:r>
              <a:rPr lang="en-US" sz="1800" b="0" i="0" dirty="0">
                <a:effectLst/>
                <a:highlight>
                  <a:srgbClr val="FFFFFF"/>
                </a:highlight>
                <a:latin typeface="Arial" panose="020B0604020202020204" pitchFamily="34" charset="0"/>
              </a:rPr>
              <a:t>, a former club member, has been the spokesperson for Boys &amp; Girls Clubs of America since 1993</a:t>
            </a:r>
            <a:br>
              <a:rPr lang="en-US" sz="2000" dirty="0">
                <a:latin typeface="Arial" panose="020B0604020202020204" pitchFamily="34" charset="0"/>
                <a:cs typeface="Arial" panose="020B0604020202020204" pitchFamily="34" charset="0"/>
              </a:rPr>
            </a:br>
            <a:endParaRPr lang="en-US" sz="2000" kern="1200" dirty="0">
              <a:latin typeface="Arial" panose="020B0604020202020204" pitchFamily="34" charset="0"/>
              <a:cs typeface="Arial" panose="020B0604020202020204" pitchFamily="34" charset="0"/>
            </a:endParaRPr>
          </a:p>
        </p:txBody>
      </p:sp>
      <p:grpSp>
        <p:nvGrpSpPr>
          <p:cNvPr id="14" name="Group 13"/>
          <p:cNvGrpSpPr/>
          <p:nvPr/>
        </p:nvGrpSpPr>
        <p:grpSpPr>
          <a:xfrm>
            <a:off x="7294955" y="5381548"/>
            <a:ext cx="5495637" cy="397845"/>
            <a:chOff x="3731126" y="2984955"/>
            <a:chExt cx="5495637" cy="397845"/>
          </a:xfrm>
        </p:grpSpPr>
        <p:sp>
          <p:nvSpPr>
            <p:cNvPr id="15" name="Rounded Rectangle 14"/>
            <p:cNvSpPr/>
            <p:nvPr/>
          </p:nvSpPr>
          <p:spPr>
            <a:xfrm>
              <a:off x="4547772" y="2984955"/>
              <a:ext cx="3862346" cy="397845"/>
            </a:xfrm>
            <a:prstGeom prst="roundRect">
              <a:avLst>
                <a:gd name="adj" fmla="val 50000"/>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a:extLst>
                <a:ext uri="{FF2B5EF4-FFF2-40B4-BE49-F238E27FC236}">
                  <a16:creationId xmlns:a16="http://schemas.microsoft.com/office/drawing/2014/main" id="{693AC53E-DEFB-541B-3949-1D5DE666899D}"/>
                </a:ext>
              </a:extLst>
            </p:cNvPr>
            <p:cNvSpPr txBox="1"/>
            <p:nvPr/>
          </p:nvSpPr>
          <p:spPr>
            <a:xfrm>
              <a:off x="3731126" y="3021895"/>
              <a:ext cx="5495637" cy="307777"/>
            </a:xfrm>
            <a:prstGeom prst="rect">
              <a:avLst/>
            </a:prstGeom>
            <a:noFill/>
          </p:spPr>
          <p:txBody>
            <a:bodyPr wrap="square" rtlCol="0">
              <a:spAutoFit/>
            </a:bodyPr>
            <a:lstStyle/>
            <a:p>
              <a:pPr algn="ctr"/>
              <a:r>
                <a:rPr lang="en-US" sz="1400" b="1" i="1" dirty="0">
                  <a:solidFill>
                    <a:srgbClr val="311546"/>
                  </a:solidFill>
                  <a:effectLst/>
                  <a:latin typeface="Arial" panose="020B0604020202020204" pitchFamily="34" charset="0"/>
                  <a:cs typeface="Arial" panose="020B0604020202020204" pitchFamily="34" charset="0"/>
                </a:rPr>
                <a:t>48 leaders trained in resource development</a:t>
              </a:r>
              <a:endParaRPr lang="en-US" sz="1400" dirty="0">
                <a:solidFill>
                  <a:srgbClr val="311546"/>
                </a:solidFill>
                <a:latin typeface="Arial" panose="020B0604020202020204" pitchFamily="34" charset="0"/>
                <a:cs typeface="Arial" panose="020B0604020202020204" pitchFamily="34" charset="0"/>
              </a:endParaRPr>
            </a:p>
          </p:txBody>
        </p:sp>
      </p:grpSp>
      <p:sp>
        <p:nvSpPr>
          <p:cNvPr id="2" name="TextBox 1"/>
          <p:cNvSpPr txBox="1"/>
          <p:nvPr/>
        </p:nvSpPr>
        <p:spPr>
          <a:xfrm>
            <a:off x="377451" y="3491102"/>
            <a:ext cx="7681389" cy="3139321"/>
          </a:xfrm>
          <a:prstGeom prst="rect">
            <a:avLst/>
          </a:prstGeom>
          <a:noFill/>
        </p:spPr>
        <p:txBody>
          <a:bodyPr wrap="square" rtlCol="0">
            <a:spAutoFit/>
          </a:bodyPr>
          <a:lstStyle/>
          <a:p>
            <a:r>
              <a:rPr lang="en-US" sz="2200" b="1" dirty="0">
                <a:solidFill>
                  <a:srgbClr val="4A2364"/>
                </a:solidFill>
                <a:latin typeface="Arial" panose="020B0604020202020204" pitchFamily="34" charset="0"/>
                <a:ea typeface="+mj-ea"/>
                <a:cs typeface="Arial" panose="020B0604020202020204" pitchFamily="34" charset="0"/>
              </a:rPr>
              <a:t>ROLE: </a:t>
            </a:r>
          </a:p>
          <a:p>
            <a:r>
              <a:rPr lang="en-US" sz="1600" b="1" dirty="0">
                <a:solidFill>
                  <a:srgbClr val="4A2364"/>
                </a:solidFill>
                <a:latin typeface="Arial" panose="020B0604020202020204" pitchFamily="34" charset="0"/>
                <a:ea typeface="+mj-ea"/>
                <a:cs typeface="Arial" panose="020B0604020202020204" pitchFamily="34" charset="0"/>
              </a:rPr>
              <a:t>Resource Development Club Consultant for the BGCA Southeast Regional  </a:t>
            </a:r>
            <a:endParaRPr lang="en-US" b="1" dirty="0">
              <a:solidFill>
                <a:srgbClr val="4A2364"/>
              </a:solidFill>
              <a:latin typeface="Arial" panose="020B0604020202020204" pitchFamily="34" charset="0"/>
              <a:ea typeface="+mj-ea"/>
              <a:cs typeface="Arial" panose="020B0604020202020204" pitchFamily="34" charset="0"/>
            </a:endParaRPr>
          </a:p>
          <a:p>
            <a:r>
              <a:rPr lang="en-US" sz="2000" b="0" i="0" dirty="0">
                <a:solidFill>
                  <a:srgbClr val="242424"/>
                </a:solidFill>
                <a:effectLst/>
                <a:highlight>
                  <a:srgbClr val="FFFFFF"/>
                </a:highlight>
                <a:latin typeface="Calibri" panose="020F0502020204030204" pitchFamily="34" charset="0"/>
              </a:rPr>
              <a:t>We support local Clubs to improve fundraising programming, increase revenue, and create sustainable organizations that can serve more kids with impact. As an RD Club Consultant, our team works with Clubs on strategies and initiatives Clubs need support with, including but not limited to: establishing best practices, building infrastructure, launching annual, capital, endowment and collaborative campaigns, diversifying revenue, creating gift planning opportunities, developing major gift strategy, maximizing special events and more.</a:t>
            </a:r>
            <a:endParaRPr lang="en-US" sz="2000" dirty="0">
              <a:latin typeface="Arial" panose="020B0604020202020204" pitchFamily="34" charset="0"/>
              <a:cs typeface="Arial" panose="020B0604020202020204" pitchFamily="34" charset="0"/>
            </a:endParaRPr>
          </a:p>
        </p:txBody>
      </p:sp>
      <p:pic>
        <p:nvPicPr>
          <p:cNvPr id="17" name="Picture 16"/>
          <p:cNvPicPr>
            <a:picLocks noChangeAspect="1"/>
          </p:cNvPicPr>
          <p:nvPr/>
        </p:nvPicPr>
        <p:blipFill>
          <a:blip r:embed="rId2">
            <a:lum bright="70000" contrast="-70000"/>
            <a:extLst>
              <a:ext uri="{28A0092B-C50C-407E-A947-70E740481C1C}">
                <a14:useLocalDpi xmlns:a14="http://schemas.microsoft.com/office/drawing/2010/main" val="0"/>
              </a:ext>
            </a:extLst>
          </a:blip>
          <a:stretch>
            <a:fillRect/>
          </a:stretch>
        </p:blipFill>
        <p:spPr>
          <a:xfrm>
            <a:off x="11538453" y="77104"/>
            <a:ext cx="630817" cy="700908"/>
          </a:xfrm>
          <a:prstGeom prst="rect">
            <a:avLst/>
          </a:prstGeom>
        </p:spPr>
      </p:pic>
      <p:sp>
        <p:nvSpPr>
          <p:cNvPr id="3" name="AutoShape 2" descr="Boys &amp; Girls Clubs of America">
            <a:extLst>
              <a:ext uri="{FF2B5EF4-FFF2-40B4-BE49-F238E27FC236}">
                <a16:creationId xmlns:a16="http://schemas.microsoft.com/office/drawing/2014/main" id="{4CB437A1-77B3-F02A-2285-C5C043BA7EA8}"/>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7" name="Graphic 6">
            <a:extLst>
              <a:ext uri="{FF2B5EF4-FFF2-40B4-BE49-F238E27FC236}">
                <a16:creationId xmlns:a16="http://schemas.microsoft.com/office/drawing/2014/main" id="{B67C73E3-4CE4-4EFF-EE5E-4015D36C855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309224" y="2813367"/>
            <a:ext cx="3467100" cy="752475"/>
          </a:xfrm>
          <a:prstGeom prst="rect">
            <a:avLst/>
          </a:prstGeom>
        </p:spPr>
      </p:pic>
    </p:spTree>
    <p:extLst>
      <p:ext uri="{BB962C8B-B14F-4D97-AF65-F5344CB8AC3E}">
        <p14:creationId xmlns:p14="http://schemas.microsoft.com/office/powerpoint/2010/main" val="4022692146"/>
      </p:ext>
    </p:extLst>
  </p:cSld>
  <p:clrMapOvr>
    <a:masterClrMapping/>
  </p:clrMapOvr>
  <p:transition spd="slow">
    <p:push/>
  </p:transition>
</p:sld>
</file>

<file path=ppt/slides/slide6.xml><?xml version="1.0" encoding="utf-8"?>
<p:sld xmlns:a="http://schemas.openxmlformats.org/drawingml/2006/main" xmlns:r="http://schemas.openxmlformats.org/officeDocument/2006/relationships" xmlns:p="http://schemas.openxmlformats.org/presentationml/2006/main">
  <p:cSld>
    <p:bg>
      <p:bgPr>
        <a:gradFill flip="none" rotWithShape="1">
          <a:gsLst>
            <a:gs pos="885">
              <a:srgbClr val="311546"/>
            </a:gs>
            <a:gs pos="24000">
              <a:srgbClr val="4A2364"/>
            </a:gs>
            <a:gs pos="46000">
              <a:srgbClr val="77588A"/>
            </a:gs>
          </a:gsLst>
          <a:lin ang="13500000" scaled="1"/>
          <a:tileRect/>
        </a:gradFill>
        <a:effectLst/>
      </p:bgPr>
    </p:bg>
    <p:spTree>
      <p:nvGrpSpPr>
        <p:cNvPr id="1" name=""/>
        <p:cNvGrpSpPr/>
        <p:nvPr/>
      </p:nvGrpSpPr>
      <p:grpSpPr>
        <a:xfrm>
          <a:off x="0" y="0"/>
          <a:ext cx="0" cy="0"/>
          <a:chOff x="0" y="0"/>
          <a:chExt cx="0" cy="0"/>
        </a:xfrm>
      </p:grpSpPr>
      <p:sp>
        <p:nvSpPr>
          <p:cNvPr id="11" name="Freeform 10"/>
          <p:cNvSpPr/>
          <p:nvPr/>
        </p:nvSpPr>
        <p:spPr>
          <a:xfrm>
            <a:off x="0" y="0"/>
            <a:ext cx="10837029" cy="6858000"/>
          </a:xfrm>
          <a:custGeom>
            <a:avLst/>
            <a:gdLst>
              <a:gd name="connsiteX0" fmla="*/ 0 w 10837029"/>
              <a:gd name="connsiteY0" fmla="*/ 0 h 6858000"/>
              <a:gd name="connsiteX1" fmla="*/ 8027558 w 10837029"/>
              <a:gd name="connsiteY1" fmla="*/ 0 h 6858000"/>
              <a:gd name="connsiteX2" fmla="*/ 8044827 w 10837029"/>
              <a:gd name="connsiteY2" fmla="*/ 3084 h 6858000"/>
              <a:gd name="connsiteX3" fmla="*/ 10837029 w 10837029"/>
              <a:gd name="connsiteY3" fmla="*/ 3429000 h 6858000"/>
              <a:gd name="connsiteX4" fmla="*/ 8044827 w 10837029"/>
              <a:gd name="connsiteY4" fmla="*/ 6854916 h 6858000"/>
              <a:gd name="connsiteX5" fmla="*/ 8027559 w 10837029"/>
              <a:gd name="connsiteY5" fmla="*/ 6858000 h 6858000"/>
              <a:gd name="connsiteX6" fmla="*/ 0 w 1083702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837029" h="6858000">
                <a:moveTo>
                  <a:pt x="0" y="0"/>
                </a:moveTo>
                <a:lnTo>
                  <a:pt x="8027558" y="0"/>
                </a:lnTo>
                <a:lnTo>
                  <a:pt x="8044827" y="3084"/>
                </a:lnTo>
                <a:cubicBezTo>
                  <a:pt x="9638334" y="329163"/>
                  <a:pt x="10837029" y="1739096"/>
                  <a:pt x="10837029" y="3429000"/>
                </a:cubicBezTo>
                <a:cubicBezTo>
                  <a:pt x="10837029" y="5118904"/>
                  <a:pt x="9638334" y="6528838"/>
                  <a:pt x="8044827" y="6854916"/>
                </a:cubicBezTo>
                <a:lnTo>
                  <a:pt x="8027559"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 name="Oval 4"/>
          <p:cNvSpPr/>
          <p:nvPr/>
        </p:nvSpPr>
        <p:spPr>
          <a:xfrm>
            <a:off x="8111601" y="1264186"/>
            <a:ext cx="3921322" cy="3922776"/>
          </a:xfrm>
          <a:prstGeom prst="ellipse">
            <a:avLst/>
          </a:prstGeom>
          <a:solidFill>
            <a:schemeClr val="bg1"/>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A picture containing text, circle, world, planet&#10;&#10;Description automatically generated">
            <a:extLst>
              <a:ext uri="{FF2B5EF4-FFF2-40B4-BE49-F238E27FC236}">
                <a16:creationId xmlns:a16="http://schemas.microsoft.com/office/drawing/2014/main" id="{79E3F017-801A-7B30-E712-5DAECEBB6EB5}"/>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t="20990" b="21092"/>
          <a:stretch/>
        </p:blipFill>
        <p:spPr>
          <a:xfrm>
            <a:off x="8436071" y="2692516"/>
            <a:ext cx="3272381" cy="1066116"/>
          </a:xfrm>
          <a:prstGeom prst="rect">
            <a:avLst/>
          </a:prstGeom>
        </p:spPr>
      </p:pic>
      <p:sp>
        <p:nvSpPr>
          <p:cNvPr id="13" name="Title 1">
            <a:extLst>
              <a:ext uri="{FF2B5EF4-FFF2-40B4-BE49-F238E27FC236}">
                <a16:creationId xmlns:a16="http://schemas.microsoft.com/office/drawing/2014/main" id="{EE88B003-3B9E-DA0E-D163-B76FF9D17748}"/>
              </a:ext>
            </a:extLst>
          </p:cNvPr>
          <p:cNvSpPr>
            <a:spLocks noGrp="1"/>
          </p:cNvSpPr>
          <p:nvPr>
            <p:ph type="title"/>
          </p:nvPr>
        </p:nvSpPr>
        <p:spPr>
          <a:xfrm>
            <a:off x="324692" y="592433"/>
            <a:ext cx="7786908" cy="5673134"/>
          </a:xfrm>
        </p:spPr>
        <p:txBody>
          <a:bodyPr vert="horz" lIns="91440" tIns="45720" rIns="91440" bIns="45720" rtlCol="0" anchor="t">
            <a:noAutofit/>
          </a:bodyPr>
          <a:lstStyle/>
          <a:p>
            <a:pPr fontAlgn="base"/>
            <a:r>
              <a:rPr lang="en-US" sz="2200" b="1" i="0" kern="1200" dirty="0">
                <a:solidFill>
                  <a:srgbClr val="4A2364"/>
                </a:solidFill>
                <a:effectLst/>
                <a:latin typeface="Arial" panose="020B0604020202020204" pitchFamily="34" charset="0"/>
                <a:cs typeface="Arial" panose="020B0604020202020204" pitchFamily="34" charset="0"/>
              </a:rPr>
              <a:t>World Mission</a:t>
            </a:r>
            <a:br>
              <a:rPr lang="en-US" sz="2200" b="1" i="0" kern="1200" dirty="0">
                <a:solidFill>
                  <a:srgbClr val="4A2364"/>
                </a:solidFill>
                <a:effectLst/>
                <a:latin typeface="Arial" panose="020B0604020202020204" pitchFamily="34" charset="0"/>
                <a:cs typeface="Arial" panose="020B0604020202020204" pitchFamily="34" charset="0"/>
              </a:rPr>
            </a:br>
            <a:r>
              <a:rPr lang="en-US" sz="2200" b="1" i="0" kern="1200" dirty="0">
                <a:solidFill>
                  <a:srgbClr val="4A2364"/>
                </a:solidFill>
                <a:effectLst/>
                <a:latin typeface="Arial" panose="020B0604020202020204" pitchFamily="34" charset="0"/>
                <a:cs typeface="Arial" panose="020B0604020202020204" pitchFamily="34" charset="0"/>
              </a:rPr>
              <a:t>Grand Rapids, MI  </a:t>
            </a:r>
            <a:r>
              <a:rPr lang="en-US" sz="2200" b="0" i="0" u="sng" kern="1200" dirty="0">
                <a:solidFill>
                  <a:srgbClr val="4A2364"/>
                </a:solidFill>
                <a:effectLst/>
                <a:latin typeface="Arial" panose="020B0604020202020204" pitchFamily="34" charset="0"/>
                <a:cs typeface="Arial" panose="020B0604020202020204" pitchFamily="34" charset="0"/>
              </a:rPr>
              <a:t>2021 - 2023</a:t>
            </a:r>
            <a:br>
              <a:rPr lang="en-US" sz="2200" b="0" i="0" u="sng" kern="1200" dirty="0">
                <a:solidFill>
                  <a:srgbClr val="4A2364"/>
                </a:solidFill>
                <a:effectLst/>
                <a:latin typeface="Arial" panose="020B0604020202020204" pitchFamily="34" charset="0"/>
                <a:cs typeface="Arial" panose="020B0604020202020204" pitchFamily="34" charset="0"/>
              </a:rPr>
            </a:br>
            <a:br>
              <a:rPr lang="en-US" sz="2200" b="0" i="0" kern="1200" dirty="0">
                <a:solidFill>
                  <a:srgbClr val="4A2364"/>
                </a:solidFill>
                <a:effectLst/>
                <a:latin typeface="Arial" panose="020B0604020202020204" pitchFamily="34" charset="0"/>
                <a:cs typeface="Arial" panose="020B0604020202020204" pitchFamily="34" charset="0"/>
              </a:rPr>
            </a:br>
            <a:r>
              <a:rPr lang="en-US" sz="2200" b="1" i="0" kern="1200" dirty="0">
                <a:solidFill>
                  <a:srgbClr val="4A2364"/>
                </a:solidFill>
                <a:effectLst/>
                <a:latin typeface="Arial" panose="020B0604020202020204" pitchFamily="34" charset="0"/>
                <a:cs typeface="Arial" panose="020B0604020202020204" pitchFamily="34" charset="0"/>
              </a:rPr>
              <a:t>ABOUT: </a:t>
            </a:r>
            <a:br>
              <a:rPr lang="en-US" sz="2200" b="1" i="0" kern="1200" dirty="0">
                <a:solidFill>
                  <a:srgbClr val="4A2364"/>
                </a:solidFill>
                <a:effectLst/>
                <a:latin typeface="Arial" panose="020B0604020202020204" pitchFamily="34" charset="0"/>
                <a:cs typeface="Arial" panose="020B0604020202020204" pitchFamily="34" charset="0"/>
              </a:rPr>
            </a:br>
            <a:r>
              <a:rPr lang="en-US" sz="2000" b="0" i="1" kern="1200" dirty="0">
                <a:solidFill>
                  <a:srgbClr val="4A2364"/>
                </a:solidFill>
                <a:effectLst/>
                <a:latin typeface="Arial" panose="020B0604020202020204" pitchFamily="34" charset="0"/>
                <a:cs typeface="Arial" panose="020B0604020202020204" pitchFamily="34" charset="0"/>
              </a:rPr>
              <a:t>World Mission is a Christian ministry that started in 1994 with a passion to see people in the developing world have an opportunity to become disciples of Jesus. We deliver the Word of God in audio format (The Treasure) to oral learners living in unreached people groups.</a:t>
            </a:r>
            <a:r>
              <a:rPr lang="en-US" sz="2000" b="0" i="0" kern="1200" dirty="0">
                <a:solidFill>
                  <a:srgbClr val="4A2364"/>
                </a:solidFill>
                <a:effectLst/>
                <a:latin typeface="Arial" panose="020B0604020202020204" pitchFamily="34" charset="0"/>
                <a:cs typeface="Arial" panose="020B0604020202020204" pitchFamily="34" charset="0"/>
              </a:rPr>
              <a:t> </a:t>
            </a:r>
            <a:br>
              <a:rPr lang="en-US" sz="2000" dirty="0">
                <a:solidFill>
                  <a:srgbClr val="4A2364"/>
                </a:solidFill>
                <a:latin typeface="Arial" panose="020B0604020202020204" pitchFamily="34" charset="0"/>
                <a:cs typeface="Arial" panose="020B0604020202020204" pitchFamily="34" charset="0"/>
              </a:rPr>
            </a:br>
            <a:endParaRPr lang="en-US" sz="2200" kern="1200" dirty="0">
              <a:solidFill>
                <a:srgbClr val="4A2364"/>
              </a:solidFill>
              <a:latin typeface="Arial" panose="020B0604020202020204" pitchFamily="34" charset="0"/>
              <a:cs typeface="Arial" panose="020B0604020202020204" pitchFamily="34" charset="0"/>
            </a:endParaRPr>
          </a:p>
        </p:txBody>
      </p:sp>
      <p:grpSp>
        <p:nvGrpSpPr>
          <p:cNvPr id="14" name="Group 13"/>
          <p:cNvGrpSpPr/>
          <p:nvPr/>
        </p:nvGrpSpPr>
        <p:grpSpPr>
          <a:xfrm>
            <a:off x="7375058" y="5381548"/>
            <a:ext cx="5495637" cy="397845"/>
            <a:chOff x="3811229" y="2984955"/>
            <a:chExt cx="5495637" cy="397845"/>
          </a:xfrm>
        </p:grpSpPr>
        <p:sp>
          <p:nvSpPr>
            <p:cNvPr id="15" name="Rounded Rectangle 14"/>
            <p:cNvSpPr/>
            <p:nvPr/>
          </p:nvSpPr>
          <p:spPr>
            <a:xfrm>
              <a:off x="4547772" y="2984955"/>
              <a:ext cx="3862346" cy="397845"/>
            </a:xfrm>
            <a:prstGeom prst="roundRect">
              <a:avLst>
                <a:gd name="adj" fmla="val 50000"/>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a:extLst>
                <a:ext uri="{FF2B5EF4-FFF2-40B4-BE49-F238E27FC236}">
                  <a16:creationId xmlns:a16="http://schemas.microsoft.com/office/drawing/2014/main" id="{693AC53E-DEFB-541B-3949-1D5DE666899D}"/>
                </a:ext>
              </a:extLst>
            </p:cNvPr>
            <p:cNvSpPr txBox="1"/>
            <p:nvPr/>
          </p:nvSpPr>
          <p:spPr>
            <a:xfrm>
              <a:off x="3811229" y="2984955"/>
              <a:ext cx="5495637" cy="369332"/>
            </a:xfrm>
            <a:prstGeom prst="rect">
              <a:avLst/>
            </a:prstGeom>
            <a:noFill/>
          </p:spPr>
          <p:txBody>
            <a:bodyPr wrap="square" rtlCol="0">
              <a:spAutoFit/>
            </a:bodyPr>
            <a:lstStyle/>
            <a:p>
              <a:pPr algn="ctr"/>
              <a:r>
                <a:rPr lang="en-US" sz="1800" b="1" i="1" dirty="0">
                  <a:solidFill>
                    <a:srgbClr val="311546"/>
                  </a:solidFill>
                  <a:effectLst/>
                  <a:latin typeface="Arial" panose="020B0604020202020204" pitchFamily="34" charset="0"/>
                  <a:cs typeface="Arial" panose="020B0604020202020204" pitchFamily="34" charset="0"/>
                </a:rPr>
                <a:t>Raised $2 million in sponsorship</a:t>
              </a:r>
              <a:r>
                <a:rPr lang="en-US" sz="1800" b="0" i="0" dirty="0">
                  <a:solidFill>
                    <a:srgbClr val="311546"/>
                  </a:solidFill>
                  <a:effectLst/>
                  <a:latin typeface="Arial" panose="020B0604020202020204" pitchFamily="34" charset="0"/>
                  <a:cs typeface="Arial" panose="020B0604020202020204" pitchFamily="34" charset="0"/>
                </a:rPr>
                <a:t> </a:t>
              </a:r>
              <a:endParaRPr lang="en-US" dirty="0">
                <a:solidFill>
                  <a:srgbClr val="311546"/>
                </a:solidFill>
                <a:latin typeface="Arial" panose="020B0604020202020204" pitchFamily="34" charset="0"/>
                <a:cs typeface="Arial" panose="020B0604020202020204" pitchFamily="34" charset="0"/>
              </a:endParaRPr>
            </a:p>
          </p:txBody>
        </p:sp>
      </p:grpSp>
      <p:sp>
        <p:nvSpPr>
          <p:cNvPr id="2" name="TextBox 1"/>
          <p:cNvSpPr txBox="1"/>
          <p:nvPr/>
        </p:nvSpPr>
        <p:spPr>
          <a:xfrm>
            <a:off x="330919" y="3429000"/>
            <a:ext cx="7044139" cy="2585323"/>
          </a:xfrm>
          <a:prstGeom prst="rect">
            <a:avLst/>
          </a:prstGeom>
          <a:noFill/>
        </p:spPr>
        <p:txBody>
          <a:bodyPr wrap="square" rtlCol="0">
            <a:spAutoFit/>
          </a:bodyPr>
          <a:lstStyle/>
          <a:p>
            <a:r>
              <a:rPr lang="en-US" sz="2200" b="1" dirty="0">
                <a:solidFill>
                  <a:srgbClr val="4A2364"/>
                </a:solidFill>
                <a:latin typeface="Arial" panose="020B0604020202020204" pitchFamily="34" charset="0"/>
                <a:ea typeface="+mj-ea"/>
                <a:cs typeface="Arial" panose="020B0604020202020204" pitchFamily="34" charset="0"/>
              </a:rPr>
              <a:t>ROLE: </a:t>
            </a:r>
            <a:r>
              <a:rPr lang="en-US" sz="2000" b="1" dirty="0">
                <a:solidFill>
                  <a:srgbClr val="4A2364"/>
                </a:solidFill>
                <a:latin typeface="Arial" panose="020B0604020202020204" pitchFamily="34" charset="0"/>
                <a:ea typeface="+mj-ea"/>
                <a:cs typeface="Arial" panose="020B0604020202020204" pitchFamily="34" charset="0"/>
              </a:rPr>
              <a:t>Southeast Regional Director of Development </a:t>
            </a:r>
            <a:endParaRPr lang="en-US" sz="2200" b="1" dirty="0">
              <a:solidFill>
                <a:srgbClr val="4A2364"/>
              </a:solidFill>
              <a:latin typeface="Arial" panose="020B0604020202020204" pitchFamily="34" charset="0"/>
              <a:ea typeface="+mj-ea"/>
              <a:cs typeface="Arial" panose="020B0604020202020204" pitchFamily="34" charset="0"/>
            </a:endParaRPr>
          </a:p>
          <a:p>
            <a:pPr marL="285750" indent="-285750">
              <a:buBlip>
                <a:blip r:embed="rId3"/>
              </a:buBlip>
            </a:pPr>
            <a:r>
              <a:rPr lang="en-US" sz="2000" dirty="0">
                <a:solidFill>
                  <a:srgbClr val="4A2364"/>
                </a:solidFill>
                <a:latin typeface="Arial" panose="020B0604020202020204" pitchFamily="34" charset="0"/>
                <a:ea typeface="+mj-ea"/>
                <a:cs typeface="Arial" panose="020B0604020202020204" pitchFamily="34" charset="0"/>
              </a:rPr>
              <a:t>Assisted the organization in developing relationships with churches and individuals in the Southeast region of the United States. </a:t>
            </a:r>
          </a:p>
          <a:p>
            <a:pPr marL="285750" indent="-285750">
              <a:buBlip>
                <a:blip r:embed="rId3"/>
              </a:buBlip>
            </a:pPr>
            <a:r>
              <a:rPr lang="en-US" sz="2000" dirty="0">
                <a:solidFill>
                  <a:srgbClr val="4A2364"/>
                </a:solidFill>
                <a:latin typeface="Arial" panose="020B0604020202020204" pitchFamily="34" charset="0"/>
                <a:ea typeface="+mj-ea"/>
                <a:cs typeface="Arial" panose="020B0604020202020204" pitchFamily="34" charset="0"/>
              </a:rPr>
              <a:t>Created a </a:t>
            </a:r>
            <a:r>
              <a:rPr lang="en-US" sz="2000" dirty="0" err="1">
                <a:solidFill>
                  <a:srgbClr val="4A2364"/>
                </a:solidFill>
                <a:latin typeface="Arial" panose="020B0604020202020204" pitchFamily="34" charset="0"/>
                <a:ea typeface="+mj-ea"/>
                <a:cs typeface="Arial" panose="020B0604020202020204" pitchFamily="34" charset="0"/>
              </a:rPr>
              <a:t>regionwide</a:t>
            </a:r>
            <a:r>
              <a:rPr lang="en-US" sz="2000" dirty="0">
                <a:solidFill>
                  <a:srgbClr val="4A2364"/>
                </a:solidFill>
                <a:latin typeface="Arial" panose="020B0604020202020204" pitchFamily="34" charset="0"/>
                <a:ea typeface="+mj-ea"/>
                <a:cs typeface="Arial" panose="020B0604020202020204" pitchFamily="34" charset="0"/>
              </a:rPr>
              <a:t> awareness program using social media, YouTube, and email blasts to reach over six thousand individuals in the Solutions Matter database</a:t>
            </a:r>
            <a:r>
              <a:rPr lang="en-US" sz="2000" dirty="0">
                <a:latin typeface="Arial" panose="020B0604020202020204" pitchFamily="34" charset="0"/>
                <a:cs typeface="Arial" panose="020B0604020202020204" pitchFamily="34" charset="0"/>
              </a:rPr>
              <a:t>.  </a:t>
            </a:r>
            <a:br>
              <a:rPr lang="en-US" sz="2000" dirty="0">
                <a:latin typeface="Arial" panose="020B0604020202020204" pitchFamily="34" charset="0"/>
                <a:cs typeface="Arial" panose="020B0604020202020204" pitchFamily="34" charset="0"/>
              </a:rPr>
            </a:br>
            <a:endParaRPr lang="en-US" sz="2000" dirty="0">
              <a:latin typeface="Arial" panose="020B0604020202020204" pitchFamily="34" charset="0"/>
              <a:cs typeface="Arial" panose="020B0604020202020204" pitchFamily="34" charset="0"/>
            </a:endParaRPr>
          </a:p>
        </p:txBody>
      </p:sp>
      <p:pic>
        <p:nvPicPr>
          <p:cNvPr id="17" name="Picture 16"/>
          <p:cNvPicPr>
            <a:picLocks noChangeAspect="1"/>
          </p:cNvPicPr>
          <p:nvPr/>
        </p:nvPicPr>
        <p:blipFill>
          <a:blip r:embed="rId4">
            <a:lum bright="70000" contrast="-70000"/>
            <a:extLst>
              <a:ext uri="{28A0092B-C50C-407E-A947-70E740481C1C}">
                <a14:useLocalDpi xmlns:a14="http://schemas.microsoft.com/office/drawing/2010/main" val="0"/>
              </a:ext>
            </a:extLst>
          </a:blip>
          <a:stretch>
            <a:fillRect/>
          </a:stretch>
        </p:blipFill>
        <p:spPr>
          <a:xfrm>
            <a:off x="11538453" y="77104"/>
            <a:ext cx="630817" cy="700908"/>
          </a:xfrm>
          <a:prstGeom prst="rect">
            <a:avLst/>
          </a:prstGeom>
        </p:spPr>
      </p:pic>
    </p:spTree>
    <p:extLst>
      <p:ext uri="{BB962C8B-B14F-4D97-AF65-F5344CB8AC3E}">
        <p14:creationId xmlns:p14="http://schemas.microsoft.com/office/powerpoint/2010/main" val="1350019413"/>
      </p:ext>
    </p:extLst>
  </p:cSld>
  <p:clrMapOvr>
    <a:masterClrMapping/>
  </p:clrMapOvr>
  <p:transition spd="slow">
    <p:push/>
  </p:transition>
</p:sld>
</file>

<file path=ppt/slides/slide7.xml><?xml version="1.0" encoding="utf-8"?>
<p:sld xmlns:a="http://schemas.openxmlformats.org/drawingml/2006/main" xmlns:r="http://schemas.openxmlformats.org/officeDocument/2006/relationships" xmlns:p="http://schemas.openxmlformats.org/presentationml/2006/main">
  <p:cSld>
    <p:bg>
      <p:bgPr>
        <a:gradFill flip="none" rotWithShape="1">
          <a:gsLst>
            <a:gs pos="885">
              <a:srgbClr val="311546"/>
            </a:gs>
            <a:gs pos="24000">
              <a:srgbClr val="4A2364"/>
            </a:gs>
            <a:gs pos="46000">
              <a:srgbClr val="77588A"/>
            </a:gs>
          </a:gsLst>
          <a:lin ang="13500000" scaled="1"/>
          <a:tileRect/>
        </a:gradFill>
        <a:effectLst/>
      </p:bgPr>
    </p:bg>
    <p:spTree>
      <p:nvGrpSpPr>
        <p:cNvPr id="1" name=""/>
        <p:cNvGrpSpPr/>
        <p:nvPr/>
      </p:nvGrpSpPr>
      <p:grpSpPr>
        <a:xfrm>
          <a:off x="0" y="0"/>
          <a:ext cx="0" cy="0"/>
          <a:chOff x="0" y="0"/>
          <a:chExt cx="0" cy="0"/>
        </a:xfrm>
      </p:grpSpPr>
      <p:sp>
        <p:nvSpPr>
          <p:cNvPr id="11" name="Freeform 10"/>
          <p:cNvSpPr/>
          <p:nvPr/>
        </p:nvSpPr>
        <p:spPr>
          <a:xfrm>
            <a:off x="0" y="0"/>
            <a:ext cx="10837029" cy="6858000"/>
          </a:xfrm>
          <a:custGeom>
            <a:avLst/>
            <a:gdLst>
              <a:gd name="connsiteX0" fmla="*/ 0 w 10837029"/>
              <a:gd name="connsiteY0" fmla="*/ 0 h 6858000"/>
              <a:gd name="connsiteX1" fmla="*/ 8027558 w 10837029"/>
              <a:gd name="connsiteY1" fmla="*/ 0 h 6858000"/>
              <a:gd name="connsiteX2" fmla="*/ 8044827 w 10837029"/>
              <a:gd name="connsiteY2" fmla="*/ 3084 h 6858000"/>
              <a:gd name="connsiteX3" fmla="*/ 10837029 w 10837029"/>
              <a:gd name="connsiteY3" fmla="*/ 3429000 h 6858000"/>
              <a:gd name="connsiteX4" fmla="*/ 8044827 w 10837029"/>
              <a:gd name="connsiteY4" fmla="*/ 6854916 h 6858000"/>
              <a:gd name="connsiteX5" fmla="*/ 8027559 w 10837029"/>
              <a:gd name="connsiteY5" fmla="*/ 6858000 h 6858000"/>
              <a:gd name="connsiteX6" fmla="*/ 0 w 1083702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837029" h="6858000">
                <a:moveTo>
                  <a:pt x="0" y="0"/>
                </a:moveTo>
                <a:lnTo>
                  <a:pt x="8027558" y="0"/>
                </a:lnTo>
                <a:lnTo>
                  <a:pt x="8044827" y="3084"/>
                </a:lnTo>
                <a:cubicBezTo>
                  <a:pt x="9638334" y="329163"/>
                  <a:pt x="10837029" y="1739096"/>
                  <a:pt x="10837029" y="3429000"/>
                </a:cubicBezTo>
                <a:cubicBezTo>
                  <a:pt x="10837029" y="5118904"/>
                  <a:pt x="9638334" y="6528838"/>
                  <a:pt x="8044827" y="6854916"/>
                </a:cubicBezTo>
                <a:lnTo>
                  <a:pt x="8027559"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Oval 4"/>
          <p:cNvSpPr/>
          <p:nvPr/>
        </p:nvSpPr>
        <p:spPr>
          <a:xfrm>
            <a:off x="8111601" y="1264186"/>
            <a:ext cx="3921322" cy="3922776"/>
          </a:xfrm>
          <a:prstGeom prst="ellipse">
            <a:avLst/>
          </a:prstGeom>
          <a:solidFill>
            <a:schemeClr val="bg1"/>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itle 1">
            <a:extLst>
              <a:ext uri="{FF2B5EF4-FFF2-40B4-BE49-F238E27FC236}">
                <a16:creationId xmlns:a16="http://schemas.microsoft.com/office/drawing/2014/main" id="{EE88B003-3B9E-DA0E-D163-B76FF9D17748}"/>
              </a:ext>
            </a:extLst>
          </p:cNvPr>
          <p:cNvSpPr>
            <a:spLocks noGrp="1"/>
          </p:cNvSpPr>
          <p:nvPr>
            <p:ph type="title"/>
          </p:nvPr>
        </p:nvSpPr>
        <p:spPr>
          <a:xfrm>
            <a:off x="324692" y="592433"/>
            <a:ext cx="7786908" cy="2218002"/>
          </a:xfrm>
        </p:spPr>
        <p:txBody>
          <a:bodyPr vert="horz" lIns="91440" tIns="45720" rIns="91440" bIns="45720" rtlCol="0" anchor="t">
            <a:noAutofit/>
          </a:bodyPr>
          <a:lstStyle/>
          <a:p>
            <a:pPr fontAlgn="base"/>
            <a:r>
              <a:rPr lang="en-US" sz="2200" b="1" dirty="0">
                <a:solidFill>
                  <a:srgbClr val="4A2364"/>
                </a:solidFill>
                <a:latin typeface="Arial" panose="020B0604020202020204" pitchFamily="34" charset="0"/>
                <a:cs typeface="Arial" panose="020B0604020202020204" pitchFamily="34" charset="0"/>
              </a:rPr>
              <a:t>Wycliffe Global Alliance Seed Company - Arlington, TX  </a:t>
            </a:r>
            <a:br>
              <a:rPr lang="en-US" sz="2200" b="1" dirty="0">
                <a:solidFill>
                  <a:srgbClr val="4A2364"/>
                </a:solidFill>
                <a:latin typeface="Arial" panose="020B0604020202020204" pitchFamily="34" charset="0"/>
                <a:cs typeface="Arial" panose="020B0604020202020204" pitchFamily="34" charset="0"/>
              </a:rPr>
            </a:br>
            <a:r>
              <a:rPr lang="en-US" sz="2200" dirty="0">
                <a:solidFill>
                  <a:srgbClr val="4A2364"/>
                </a:solidFill>
                <a:latin typeface="Arial" panose="020B0604020202020204" pitchFamily="34" charset="0"/>
                <a:cs typeface="Arial" panose="020B0604020202020204" pitchFamily="34" charset="0"/>
              </a:rPr>
              <a:t>2019-2021</a:t>
            </a:r>
            <a:br>
              <a:rPr lang="en-US" sz="2200" dirty="0">
                <a:solidFill>
                  <a:srgbClr val="4A2364"/>
                </a:solidFill>
                <a:latin typeface="Arial" panose="020B0604020202020204" pitchFamily="34" charset="0"/>
                <a:cs typeface="Arial" panose="020B0604020202020204" pitchFamily="34" charset="0"/>
              </a:rPr>
            </a:br>
            <a:br>
              <a:rPr lang="en-US" sz="2200" b="1" dirty="0">
                <a:solidFill>
                  <a:srgbClr val="4A2364"/>
                </a:solidFill>
                <a:latin typeface="Arial" panose="020B0604020202020204" pitchFamily="34" charset="0"/>
                <a:cs typeface="Arial" panose="020B0604020202020204" pitchFamily="34" charset="0"/>
              </a:rPr>
            </a:br>
            <a:r>
              <a:rPr lang="en-US" sz="2200" b="1" dirty="0">
                <a:solidFill>
                  <a:srgbClr val="4A2364"/>
                </a:solidFill>
                <a:latin typeface="Arial" panose="020B0604020202020204" pitchFamily="34" charset="0"/>
                <a:cs typeface="Arial" panose="020B0604020202020204" pitchFamily="34" charset="0"/>
              </a:rPr>
              <a:t>ABOUT: </a:t>
            </a:r>
            <a:br>
              <a:rPr lang="en-US" sz="2200" b="1" dirty="0">
                <a:solidFill>
                  <a:srgbClr val="4A2364"/>
                </a:solidFill>
                <a:latin typeface="Arial" panose="020B0604020202020204" pitchFamily="34" charset="0"/>
                <a:cs typeface="Arial" panose="020B0604020202020204" pitchFamily="34" charset="0"/>
              </a:rPr>
            </a:br>
            <a:r>
              <a:rPr lang="en-US" sz="2000" i="1" dirty="0">
                <a:solidFill>
                  <a:srgbClr val="4A2364"/>
                </a:solidFill>
                <a:latin typeface="Arial" panose="020B0604020202020204" pitchFamily="34" charset="0"/>
                <a:cs typeface="Arial" panose="020B0604020202020204" pitchFamily="34" charset="0"/>
              </a:rPr>
              <a:t>Wycliffe Global Alliance is an alliance of organizations that have the objective of translating the Bible into every language.</a:t>
            </a:r>
            <a:br>
              <a:rPr lang="en-US" sz="2000" i="1" dirty="0">
                <a:solidFill>
                  <a:srgbClr val="4A2364"/>
                </a:solidFill>
                <a:latin typeface="Arial" panose="020B0604020202020204" pitchFamily="34" charset="0"/>
                <a:cs typeface="Arial" panose="020B0604020202020204" pitchFamily="34" charset="0"/>
              </a:rPr>
            </a:br>
            <a:r>
              <a:rPr lang="en-US" sz="2200" b="1" dirty="0">
                <a:solidFill>
                  <a:srgbClr val="4A2364"/>
                </a:solidFill>
                <a:latin typeface="Arial" panose="020B0604020202020204" pitchFamily="34" charset="0"/>
                <a:cs typeface="Arial" panose="020B0604020202020204" pitchFamily="34" charset="0"/>
              </a:rPr>
              <a:t>  </a:t>
            </a:r>
            <a:br>
              <a:rPr lang="en-US" sz="2200" b="1" dirty="0">
                <a:solidFill>
                  <a:srgbClr val="4A2364"/>
                </a:solidFill>
                <a:latin typeface="Arial" panose="020B0604020202020204" pitchFamily="34" charset="0"/>
                <a:cs typeface="Arial" panose="020B0604020202020204" pitchFamily="34" charset="0"/>
              </a:rPr>
            </a:br>
            <a:endParaRPr lang="en-US" sz="2200" b="1" i="1" dirty="0">
              <a:solidFill>
                <a:srgbClr val="4A2364"/>
              </a:solidFill>
              <a:latin typeface="Arial" panose="020B0604020202020204" pitchFamily="34" charset="0"/>
              <a:cs typeface="Arial" panose="020B0604020202020204" pitchFamily="34" charset="0"/>
            </a:endParaRPr>
          </a:p>
        </p:txBody>
      </p:sp>
      <p:grpSp>
        <p:nvGrpSpPr>
          <p:cNvPr id="14" name="Group 13"/>
          <p:cNvGrpSpPr/>
          <p:nvPr/>
        </p:nvGrpSpPr>
        <p:grpSpPr>
          <a:xfrm>
            <a:off x="8303435" y="5328296"/>
            <a:ext cx="3537655" cy="646331"/>
            <a:chOff x="4872462" y="2931703"/>
            <a:chExt cx="3537655" cy="646331"/>
          </a:xfrm>
        </p:grpSpPr>
        <p:sp>
          <p:nvSpPr>
            <p:cNvPr id="15" name="Rounded Rectangle 14"/>
            <p:cNvSpPr/>
            <p:nvPr/>
          </p:nvSpPr>
          <p:spPr>
            <a:xfrm>
              <a:off x="4872462" y="2984955"/>
              <a:ext cx="3537655" cy="575493"/>
            </a:xfrm>
            <a:prstGeom prst="roundRect">
              <a:avLst>
                <a:gd name="adj" fmla="val 50000"/>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extBox 15">
              <a:extLst>
                <a:ext uri="{FF2B5EF4-FFF2-40B4-BE49-F238E27FC236}">
                  <a16:creationId xmlns:a16="http://schemas.microsoft.com/office/drawing/2014/main" id="{693AC53E-DEFB-541B-3949-1D5DE666899D}"/>
                </a:ext>
              </a:extLst>
            </p:cNvPr>
            <p:cNvSpPr txBox="1"/>
            <p:nvPr/>
          </p:nvSpPr>
          <p:spPr>
            <a:xfrm>
              <a:off x="4914025" y="2931703"/>
              <a:ext cx="3216741" cy="646331"/>
            </a:xfrm>
            <a:prstGeom prst="rect">
              <a:avLst/>
            </a:prstGeom>
            <a:noFill/>
          </p:spPr>
          <p:txBody>
            <a:bodyPr wrap="square" rtlCol="0">
              <a:spAutoFit/>
            </a:bodyPr>
            <a:lstStyle/>
            <a:p>
              <a:pPr algn="ctr"/>
              <a:r>
                <a:rPr lang="en-US" b="1" i="1" dirty="0">
                  <a:solidFill>
                    <a:srgbClr val="311546"/>
                  </a:solidFill>
                  <a:latin typeface="Arial" panose="020B0604020202020204" pitchFamily="34" charset="0"/>
                  <a:cs typeface="Arial" panose="020B0604020202020204" pitchFamily="34" charset="0"/>
                </a:rPr>
                <a:t>Raised $5 million in event</a:t>
              </a:r>
            </a:p>
            <a:p>
              <a:pPr algn="ctr"/>
              <a:r>
                <a:rPr lang="en-US" b="1" i="1" dirty="0">
                  <a:solidFill>
                    <a:srgbClr val="311546"/>
                  </a:solidFill>
                  <a:latin typeface="Arial" panose="020B0604020202020204" pitchFamily="34" charset="0"/>
                  <a:cs typeface="Arial" panose="020B0604020202020204" pitchFamily="34" charset="0"/>
                </a:rPr>
                <a:t> sponsorship</a:t>
              </a:r>
              <a:endParaRPr lang="en-US" dirty="0">
                <a:solidFill>
                  <a:srgbClr val="311546"/>
                </a:solidFill>
                <a:latin typeface="Arial" panose="020B0604020202020204" pitchFamily="34" charset="0"/>
                <a:cs typeface="Arial" panose="020B0604020202020204" pitchFamily="34" charset="0"/>
              </a:endParaRPr>
            </a:p>
          </p:txBody>
        </p:sp>
      </p:grpSp>
      <p:pic>
        <p:nvPicPr>
          <p:cNvPr id="9" name="Picture 8" descr="A picture containing text, font, graphics, logo&#10;&#10;Description automatically generated">
            <a:extLst>
              <a:ext uri="{FF2B5EF4-FFF2-40B4-BE49-F238E27FC236}">
                <a16:creationId xmlns:a16="http://schemas.microsoft.com/office/drawing/2014/main" id="{D5682A0B-10AC-28F1-71DB-D993E067178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274627" y="2302083"/>
            <a:ext cx="3623197" cy="1846981"/>
          </a:xfrm>
          <a:prstGeom prst="rect">
            <a:avLst/>
          </a:prstGeom>
        </p:spPr>
      </p:pic>
      <p:sp>
        <p:nvSpPr>
          <p:cNvPr id="10" name="TextBox 9"/>
          <p:cNvSpPr txBox="1"/>
          <p:nvPr/>
        </p:nvSpPr>
        <p:spPr>
          <a:xfrm>
            <a:off x="324692" y="2829451"/>
            <a:ext cx="7044139" cy="2923877"/>
          </a:xfrm>
          <a:prstGeom prst="rect">
            <a:avLst/>
          </a:prstGeom>
          <a:noFill/>
        </p:spPr>
        <p:txBody>
          <a:bodyPr wrap="square" rtlCol="0">
            <a:spAutoFit/>
          </a:bodyPr>
          <a:lstStyle/>
          <a:p>
            <a:r>
              <a:rPr lang="en-US" sz="2200" b="1" dirty="0">
                <a:solidFill>
                  <a:srgbClr val="4A2364"/>
                </a:solidFill>
                <a:latin typeface="Arial" panose="020B0604020202020204" pitchFamily="34" charset="0"/>
                <a:cs typeface="Arial" panose="020B0604020202020204" pitchFamily="34" charset="0"/>
              </a:rPr>
              <a:t>ROLE: </a:t>
            </a:r>
            <a:r>
              <a:rPr lang="en-US" sz="2000" b="1" dirty="0">
                <a:solidFill>
                  <a:srgbClr val="4A2364"/>
                </a:solidFill>
                <a:latin typeface="Arial" panose="020B0604020202020204" pitchFamily="34" charset="0"/>
                <a:cs typeface="Arial" panose="020B0604020202020204" pitchFamily="34" charset="0"/>
              </a:rPr>
              <a:t>Investor Relations Director (Southeast Region)</a:t>
            </a:r>
            <a:endParaRPr lang="en-US" sz="2200" b="1" dirty="0">
              <a:solidFill>
                <a:srgbClr val="4A2364"/>
              </a:solidFill>
              <a:latin typeface="Arial" panose="020B0604020202020204" pitchFamily="34" charset="0"/>
              <a:cs typeface="Arial" panose="020B0604020202020204" pitchFamily="34" charset="0"/>
            </a:endParaRPr>
          </a:p>
          <a:p>
            <a:pPr marL="342900" indent="-342900">
              <a:buBlip>
                <a:blip r:embed="rId3"/>
              </a:buBlip>
            </a:pPr>
            <a:r>
              <a:rPr lang="en-US" sz="2000" dirty="0">
                <a:solidFill>
                  <a:srgbClr val="4A2364"/>
                </a:solidFill>
                <a:latin typeface="Arial" panose="020B0604020202020204" pitchFamily="34" charset="0"/>
                <a:cs typeface="Arial" panose="020B0604020202020204" pitchFamily="34" charset="0"/>
              </a:rPr>
              <a:t>Served as the Southeast Region to raise support from individuals, churches, businesses, and foundations for this Bible translation organization.</a:t>
            </a:r>
          </a:p>
          <a:p>
            <a:pPr marL="342900" indent="-342900">
              <a:buBlip>
                <a:blip r:embed="rId3"/>
              </a:buBlip>
            </a:pPr>
            <a:r>
              <a:rPr lang="en-US" sz="2000" dirty="0">
                <a:solidFill>
                  <a:srgbClr val="4A2364"/>
                </a:solidFill>
                <a:latin typeface="Arial" panose="020B0604020202020204" pitchFamily="34" charset="0"/>
                <a:cs typeface="Arial" panose="020B0604020202020204" pitchFamily="34" charset="0"/>
              </a:rPr>
              <a:t>Successfully acquired new donors which brought in over $2 million dollars annually in a region that had historically raised less than $850 thousand annually. </a:t>
            </a:r>
          </a:p>
          <a:p>
            <a:endParaRPr lang="en-US" sz="2000" dirty="0">
              <a:solidFill>
                <a:srgbClr val="4A2364"/>
              </a:solidFill>
              <a:latin typeface="Arial" panose="020B0604020202020204" pitchFamily="34" charset="0"/>
              <a:cs typeface="Arial" panose="020B0604020202020204" pitchFamily="34" charset="0"/>
            </a:endParaRPr>
          </a:p>
          <a:p>
            <a:r>
              <a:rPr lang="en-US" sz="2200" b="1" i="1" dirty="0">
                <a:solidFill>
                  <a:srgbClr val="4A2364"/>
                </a:solidFill>
                <a:latin typeface="Arial" panose="020B0604020202020204" pitchFamily="34" charset="0"/>
                <a:cs typeface="Arial" panose="020B0604020202020204" pitchFamily="34" charset="0"/>
              </a:rPr>
              <a:t>Raised $5 million in event sponsorship </a:t>
            </a:r>
            <a:endParaRPr lang="en-US" dirty="0">
              <a:latin typeface="Arial" panose="020B0604020202020204" pitchFamily="34" charset="0"/>
              <a:cs typeface="Arial" panose="020B0604020202020204" pitchFamily="34" charset="0"/>
            </a:endParaRPr>
          </a:p>
        </p:txBody>
      </p:sp>
      <p:pic>
        <p:nvPicPr>
          <p:cNvPr id="17" name="Picture 16"/>
          <p:cNvPicPr>
            <a:picLocks noChangeAspect="1"/>
          </p:cNvPicPr>
          <p:nvPr/>
        </p:nvPicPr>
        <p:blipFill>
          <a:blip r:embed="rId4">
            <a:lum bright="70000" contrast="-70000"/>
            <a:extLst>
              <a:ext uri="{28A0092B-C50C-407E-A947-70E740481C1C}">
                <a14:useLocalDpi xmlns:a14="http://schemas.microsoft.com/office/drawing/2010/main" val="0"/>
              </a:ext>
            </a:extLst>
          </a:blip>
          <a:stretch>
            <a:fillRect/>
          </a:stretch>
        </p:blipFill>
        <p:spPr>
          <a:xfrm>
            <a:off x="11538453" y="77104"/>
            <a:ext cx="630817" cy="700908"/>
          </a:xfrm>
          <a:prstGeom prst="rect">
            <a:avLst/>
          </a:prstGeom>
        </p:spPr>
      </p:pic>
    </p:spTree>
    <p:extLst>
      <p:ext uri="{BB962C8B-B14F-4D97-AF65-F5344CB8AC3E}">
        <p14:creationId xmlns:p14="http://schemas.microsoft.com/office/powerpoint/2010/main" val="763202793"/>
      </p:ext>
    </p:extLst>
  </p:cSld>
  <p:clrMapOvr>
    <a:masterClrMapping/>
  </p:clrMapOvr>
  <p:transition spd="slow">
    <p:push/>
  </p:transition>
</p:sld>
</file>

<file path=ppt/slides/slide8.xml><?xml version="1.0" encoding="utf-8"?>
<p:sld xmlns:a="http://schemas.openxmlformats.org/drawingml/2006/main" xmlns:r="http://schemas.openxmlformats.org/officeDocument/2006/relationships" xmlns:p="http://schemas.openxmlformats.org/presentationml/2006/main">
  <p:cSld>
    <p:bg>
      <p:bgPr>
        <a:gradFill flip="none" rotWithShape="1">
          <a:gsLst>
            <a:gs pos="885">
              <a:srgbClr val="311546"/>
            </a:gs>
            <a:gs pos="24000">
              <a:srgbClr val="4A2364"/>
            </a:gs>
            <a:gs pos="46000">
              <a:srgbClr val="77588A"/>
            </a:gs>
          </a:gsLst>
          <a:lin ang="13500000" scaled="1"/>
          <a:tileRect/>
        </a:gradFill>
        <a:effectLst/>
      </p:bgPr>
    </p:bg>
    <p:spTree>
      <p:nvGrpSpPr>
        <p:cNvPr id="1" name=""/>
        <p:cNvGrpSpPr/>
        <p:nvPr/>
      </p:nvGrpSpPr>
      <p:grpSpPr>
        <a:xfrm>
          <a:off x="0" y="0"/>
          <a:ext cx="0" cy="0"/>
          <a:chOff x="0" y="0"/>
          <a:chExt cx="0" cy="0"/>
        </a:xfrm>
      </p:grpSpPr>
      <p:sp>
        <p:nvSpPr>
          <p:cNvPr id="11" name="Freeform 10"/>
          <p:cNvSpPr/>
          <p:nvPr/>
        </p:nvSpPr>
        <p:spPr>
          <a:xfrm>
            <a:off x="0" y="0"/>
            <a:ext cx="10837029" cy="6858000"/>
          </a:xfrm>
          <a:custGeom>
            <a:avLst/>
            <a:gdLst>
              <a:gd name="connsiteX0" fmla="*/ 0 w 10837029"/>
              <a:gd name="connsiteY0" fmla="*/ 0 h 6858000"/>
              <a:gd name="connsiteX1" fmla="*/ 8027558 w 10837029"/>
              <a:gd name="connsiteY1" fmla="*/ 0 h 6858000"/>
              <a:gd name="connsiteX2" fmla="*/ 8044827 w 10837029"/>
              <a:gd name="connsiteY2" fmla="*/ 3084 h 6858000"/>
              <a:gd name="connsiteX3" fmla="*/ 10837029 w 10837029"/>
              <a:gd name="connsiteY3" fmla="*/ 3429000 h 6858000"/>
              <a:gd name="connsiteX4" fmla="*/ 8044827 w 10837029"/>
              <a:gd name="connsiteY4" fmla="*/ 6854916 h 6858000"/>
              <a:gd name="connsiteX5" fmla="*/ 8027559 w 10837029"/>
              <a:gd name="connsiteY5" fmla="*/ 6858000 h 6858000"/>
              <a:gd name="connsiteX6" fmla="*/ 0 w 1083702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837029" h="6858000">
                <a:moveTo>
                  <a:pt x="0" y="0"/>
                </a:moveTo>
                <a:lnTo>
                  <a:pt x="8027558" y="0"/>
                </a:lnTo>
                <a:lnTo>
                  <a:pt x="8044827" y="3084"/>
                </a:lnTo>
                <a:cubicBezTo>
                  <a:pt x="9638334" y="329163"/>
                  <a:pt x="10837029" y="1739096"/>
                  <a:pt x="10837029" y="3429000"/>
                </a:cubicBezTo>
                <a:cubicBezTo>
                  <a:pt x="10837029" y="5118904"/>
                  <a:pt x="9638334" y="6528838"/>
                  <a:pt x="8044827" y="6854916"/>
                </a:cubicBezTo>
                <a:lnTo>
                  <a:pt x="8027559"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Oval 4"/>
          <p:cNvSpPr/>
          <p:nvPr/>
        </p:nvSpPr>
        <p:spPr>
          <a:xfrm>
            <a:off x="8111601" y="1264186"/>
            <a:ext cx="3921322" cy="3922776"/>
          </a:xfrm>
          <a:prstGeom prst="ellipse">
            <a:avLst/>
          </a:prstGeom>
          <a:solidFill>
            <a:schemeClr val="bg1"/>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itle 1">
            <a:extLst>
              <a:ext uri="{FF2B5EF4-FFF2-40B4-BE49-F238E27FC236}">
                <a16:creationId xmlns:a16="http://schemas.microsoft.com/office/drawing/2014/main" id="{EE88B003-3B9E-DA0E-D163-B76FF9D17748}"/>
              </a:ext>
            </a:extLst>
          </p:cNvPr>
          <p:cNvSpPr>
            <a:spLocks noGrp="1"/>
          </p:cNvSpPr>
          <p:nvPr>
            <p:ph type="title"/>
          </p:nvPr>
        </p:nvSpPr>
        <p:spPr>
          <a:xfrm>
            <a:off x="324692" y="592433"/>
            <a:ext cx="7786908" cy="3952673"/>
          </a:xfrm>
        </p:spPr>
        <p:txBody>
          <a:bodyPr vert="horz" lIns="91440" tIns="45720" rIns="91440" bIns="45720" rtlCol="0" anchor="t">
            <a:noAutofit/>
          </a:bodyPr>
          <a:lstStyle/>
          <a:p>
            <a:pPr fontAlgn="base"/>
            <a:r>
              <a:rPr lang="en-US" sz="2200" b="1" dirty="0">
                <a:solidFill>
                  <a:srgbClr val="4A2364"/>
                </a:solidFill>
                <a:latin typeface="Arial" panose="020B0604020202020204" pitchFamily="34" charset="0"/>
                <a:cs typeface="Arial" panose="020B0604020202020204" pitchFamily="34" charset="0"/>
              </a:rPr>
              <a:t>General Board of Global Ministries Atlanta, GA</a:t>
            </a:r>
            <a:br>
              <a:rPr lang="en-US" sz="2200" b="1" dirty="0">
                <a:solidFill>
                  <a:srgbClr val="4A2364"/>
                </a:solidFill>
                <a:latin typeface="Arial" panose="020B0604020202020204" pitchFamily="34" charset="0"/>
                <a:cs typeface="Arial" panose="020B0604020202020204" pitchFamily="34" charset="0"/>
              </a:rPr>
            </a:br>
            <a:r>
              <a:rPr lang="en-US" sz="2200" u="sng" dirty="0">
                <a:solidFill>
                  <a:srgbClr val="4A2364"/>
                </a:solidFill>
                <a:latin typeface="Arial" panose="020B0604020202020204" pitchFamily="34" charset="0"/>
                <a:cs typeface="Arial" panose="020B0604020202020204" pitchFamily="34" charset="0"/>
              </a:rPr>
              <a:t>2017- 2019</a:t>
            </a:r>
            <a:br>
              <a:rPr lang="en-US" sz="2200" u="sng" dirty="0">
                <a:solidFill>
                  <a:srgbClr val="4A2364"/>
                </a:solidFill>
                <a:latin typeface="Arial" panose="020B0604020202020204" pitchFamily="34" charset="0"/>
                <a:cs typeface="Arial" panose="020B0604020202020204" pitchFamily="34" charset="0"/>
              </a:rPr>
            </a:br>
            <a:br>
              <a:rPr lang="en-US" sz="2200" dirty="0">
                <a:solidFill>
                  <a:srgbClr val="4A2364"/>
                </a:solidFill>
                <a:latin typeface="Arial" panose="020B0604020202020204" pitchFamily="34" charset="0"/>
                <a:cs typeface="Arial" panose="020B0604020202020204" pitchFamily="34" charset="0"/>
              </a:rPr>
            </a:br>
            <a:r>
              <a:rPr lang="en-US" sz="2200" b="1" dirty="0">
                <a:solidFill>
                  <a:srgbClr val="4A2364"/>
                </a:solidFill>
                <a:latin typeface="Arial" panose="020B0604020202020204" pitchFamily="34" charset="0"/>
                <a:cs typeface="Arial" panose="020B0604020202020204" pitchFamily="34" charset="0"/>
              </a:rPr>
              <a:t>ABOUT: </a:t>
            </a:r>
            <a:br>
              <a:rPr lang="en-US" sz="2200" b="1" dirty="0">
                <a:solidFill>
                  <a:srgbClr val="4A2364"/>
                </a:solidFill>
                <a:latin typeface="Arial" panose="020B0604020202020204" pitchFamily="34" charset="0"/>
                <a:cs typeface="Arial" panose="020B0604020202020204" pitchFamily="34" charset="0"/>
              </a:rPr>
            </a:br>
            <a:r>
              <a:rPr lang="en-US" sz="2000" i="1" dirty="0">
                <a:solidFill>
                  <a:srgbClr val="4A2364"/>
                </a:solidFill>
                <a:latin typeface="Arial" panose="020B0604020202020204" pitchFamily="34" charset="0"/>
                <a:cs typeface="Arial" panose="020B0604020202020204" pitchFamily="34" charset="0"/>
              </a:rPr>
              <a:t>As the mission and humanitarian assistance agency of The United Methodist Church, Global Ministries leads The United Methodist Church in equipping, strengthening, and transforming people and communities to grow and flourish by promoting justice, freedom, peace, health, and well-being.  Working across racial, cultural, national, and political boundaries, they serve people of all faiths to live in dignity and security, even when they face humanitarian disasters and their aftermath. </a:t>
            </a:r>
            <a:br>
              <a:rPr lang="en-US" sz="2000" i="1" dirty="0">
                <a:solidFill>
                  <a:srgbClr val="4A2364"/>
                </a:solidFill>
                <a:latin typeface="Arial" panose="020B0604020202020204" pitchFamily="34" charset="0"/>
                <a:cs typeface="Arial" panose="020B0604020202020204" pitchFamily="34" charset="0"/>
              </a:rPr>
            </a:br>
            <a:endParaRPr lang="en-US" sz="2200" b="1" dirty="0">
              <a:solidFill>
                <a:srgbClr val="4A2364"/>
              </a:solidFill>
              <a:latin typeface="Arial" panose="020B0604020202020204" pitchFamily="34" charset="0"/>
              <a:cs typeface="Arial" panose="020B0604020202020204" pitchFamily="34" charset="0"/>
            </a:endParaRPr>
          </a:p>
        </p:txBody>
      </p:sp>
      <p:grpSp>
        <p:nvGrpSpPr>
          <p:cNvPr id="14" name="Group 13"/>
          <p:cNvGrpSpPr/>
          <p:nvPr/>
        </p:nvGrpSpPr>
        <p:grpSpPr>
          <a:xfrm>
            <a:off x="8279253" y="5349131"/>
            <a:ext cx="3586019" cy="646331"/>
            <a:chOff x="4859268" y="2917368"/>
            <a:chExt cx="3586019" cy="646331"/>
          </a:xfrm>
        </p:grpSpPr>
        <p:sp>
          <p:nvSpPr>
            <p:cNvPr id="15" name="Rounded Rectangle 14"/>
            <p:cNvSpPr/>
            <p:nvPr/>
          </p:nvSpPr>
          <p:spPr>
            <a:xfrm>
              <a:off x="4883826" y="2917368"/>
              <a:ext cx="3526291" cy="646331"/>
            </a:xfrm>
            <a:prstGeom prst="roundRect">
              <a:avLst>
                <a:gd name="adj" fmla="val 50000"/>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extBox 15">
              <a:extLst>
                <a:ext uri="{FF2B5EF4-FFF2-40B4-BE49-F238E27FC236}">
                  <a16:creationId xmlns:a16="http://schemas.microsoft.com/office/drawing/2014/main" id="{693AC53E-DEFB-541B-3949-1D5DE666899D}"/>
                </a:ext>
              </a:extLst>
            </p:cNvPr>
            <p:cNvSpPr txBox="1"/>
            <p:nvPr/>
          </p:nvSpPr>
          <p:spPr>
            <a:xfrm>
              <a:off x="4859268" y="2917368"/>
              <a:ext cx="3586019" cy="646331"/>
            </a:xfrm>
            <a:prstGeom prst="rect">
              <a:avLst/>
            </a:prstGeom>
            <a:noFill/>
          </p:spPr>
          <p:txBody>
            <a:bodyPr wrap="square" rtlCol="0">
              <a:spAutoFit/>
            </a:bodyPr>
            <a:lstStyle/>
            <a:p>
              <a:pPr algn="ctr"/>
              <a:r>
                <a:rPr lang="en-US" b="1" i="1" dirty="0">
                  <a:solidFill>
                    <a:srgbClr val="311546"/>
                  </a:solidFill>
                  <a:latin typeface="Arial" panose="020B0604020202020204" pitchFamily="34" charset="0"/>
                  <a:cs typeface="Arial" panose="020B0604020202020204" pitchFamily="34" charset="0"/>
                </a:rPr>
                <a:t>Raised $15 million in corporate </a:t>
              </a:r>
            </a:p>
            <a:p>
              <a:pPr algn="ctr"/>
              <a:r>
                <a:rPr lang="en-US" b="1" i="1" dirty="0">
                  <a:solidFill>
                    <a:srgbClr val="311546"/>
                  </a:solidFill>
                  <a:latin typeface="Arial" panose="020B0604020202020204" pitchFamily="34" charset="0"/>
                  <a:cs typeface="Arial" panose="020B0604020202020204" pitchFamily="34" charset="0"/>
                </a:rPr>
                <a:t>strategic partnerships. </a:t>
              </a:r>
            </a:p>
          </p:txBody>
        </p:sp>
      </p:grpSp>
      <p:sp>
        <p:nvSpPr>
          <p:cNvPr id="9" name="TextBox 8"/>
          <p:cNvSpPr txBox="1"/>
          <p:nvPr/>
        </p:nvSpPr>
        <p:spPr>
          <a:xfrm>
            <a:off x="324691" y="4375287"/>
            <a:ext cx="7044139" cy="2031325"/>
          </a:xfrm>
          <a:prstGeom prst="rect">
            <a:avLst/>
          </a:prstGeom>
          <a:noFill/>
        </p:spPr>
        <p:txBody>
          <a:bodyPr wrap="square" rtlCol="0">
            <a:spAutoFit/>
          </a:bodyPr>
          <a:lstStyle/>
          <a:p>
            <a:r>
              <a:rPr lang="en-US" sz="2200" b="1" dirty="0">
                <a:solidFill>
                  <a:srgbClr val="4A2364"/>
                </a:solidFill>
                <a:latin typeface="Arial" panose="020B0604020202020204" pitchFamily="34" charset="0"/>
                <a:cs typeface="Arial" panose="020B0604020202020204" pitchFamily="34" charset="0"/>
              </a:rPr>
              <a:t>ROLE:  Regional Development Officer (Northeast) Contract/Consultant</a:t>
            </a:r>
          </a:p>
          <a:p>
            <a:pPr marL="342900" indent="-342900">
              <a:buBlip>
                <a:blip r:embed="rId2"/>
              </a:buBlip>
            </a:pPr>
            <a:r>
              <a:rPr lang="en-US" sz="2000" dirty="0">
                <a:solidFill>
                  <a:srgbClr val="4A2364"/>
                </a:solidFill>
                <a:latin typeface="Arial" panose="020B0604020202020204" pitchFamily="34" charset="0"/>
                <a:cs typeface="Arial" panose="020B0604020202020204" pitchFamily="34" charset="0"/>
              </a:rPr>
              <a:t>Handled investor and corporate solicitation, cultivation, and fulfillment for this Global Disaster Relief agency. </a:t>
            </a:r>
          </a:p>
          <a:p>
            <a:br>
              <a:rPr lang="en-US" sz="2000" b="1" dirty="0">
                <a:solidFill>
                  <a:srgbClr val="4A2364"/>
                </a:solidFill>
                <a:latin typeface="Arial" panose="020B0604020202020204" pitchFamily="34" charset="0"/>
                <a:cs typeface="Arial" panose="020B0604020202020204" pitchFamily="34" charset="0"/>
              </a:rPr>
            </a:br>
            <a:r>
              <a:rPr lang="en-US" sz="2200" b="1" i="1" dirty="0">
                <a:solidFill>
                  <a:srgbClr val="4A2364"/>
                </a:solidFill>
                <a:latin typeface="Arial" panose="020B0604020202020204" pitchFamily="34" charset="0"/>
                <a:cs typeface="Arial" panose="020B0604020202020204" pitchFamily="34" charset="0"/>
              </a:rPr>
              <a:t>Raised: $ 15 million</a:t>
            </a:r>
            <a:endParaRPr lang="en-US" i="1" dirty="0">
              <a:latin typeface="Arial" panose="020B0604020202020204" pitchFamily="34" charset="0"/>
              <a:cs typeface="Arial" panose="020B0604020202020204" pitchFamily="34" charset="0"/>
            </a:endParaRPr>
          </a:p>
        </p:txBody>
      </p:sp>
      <p:pic>
        <p:nvPicPr>
          <p:cNvPr id="17" name="Picture 16"/>
          <p:cNvPicPr>
            <a:picLocks noChangeAspect="1"/>
          </p:cNvPicPr>
          <p:nvPr/>
        </p:nvPicPr>
        <p:blipFill>
          <a:blip r:embed="rId3">
            <a:lum bright="70000" contrast="-70000"/>
            <a:extLst>
              <a:ext uri="{28A0092B-C50C-407E-A947-70E740481C1C}">
                <a14:useLocalDpi xmlns:a14="http://schemas.microsoft.com/office/drawing/2010/main" val="0"/>
              </a:ext>
            </a:extLst>
          </a:blip>
          <a:stretch>
            <a:fillRect/>
          </a:stretch>
        </p:blipFill>
        <p:spPr>
          <a:xfrm>
            <a:off x="11538453" y="77104"/>
            <a:ext cx="630817" cy="700908"/>
          </a:xfrm>
          <a:prstGeom prst="rect">
            <a:avLst/>
          </a:prstGeom>
        </p:spPr>
      </p:pic>
      <p:pic>
        <p:nvPicPr>
          <p:cNvPr id="2050" name="Picture 2">
            <a:extLst>
              <a:ext uri="{FF2B5EF4-FFF2-40B4-BE49-F238E27FC236}">
                <a16:creationId xmlns:a16="http://schemas.microsoft.com/office/drawing/2014/main" id="{33962591-9CD8-3267-E628-E226BC8FCEC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279253" y="2568769"/>
            <a:ext cx="3435690" cy="11887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6472735"/>
      </p:ext>
    </p:extLst>
  </p:cSld>
  <p:clrMapOvr>
    <a:masterClrMapping/>
  </p:clrMapOvr>
  <p:transition spd="slow">
    <p:push/>
  </p:transition>
</p:sld>
</file>

<file path=ppt/slides/slide9.xml><?xml version="1.0" encoding="utf-8"?>
<p:sld xmlns:a="http://schemas.openxmlformats.org/drawingml/2006/main" xmlns:r="http://schemas.openxmlformats.org/officeDocument/2006/relationships" xmlns:p="http://schemas.openxmlformats.org/presentationml/2006/main">
  <p:cSld>
    <p:bg>
      <p:bgPr>
        <a:gradFill flip="none" rotWithShape="1">
          <a:gsLst>
            <a:gs pos="885">
              <a:srgbClr val="311546"/>
            </a:gs>
            <a:gs pos="24000">
              <a:srgbClr val="4A2364"/>
            </a:gs>
            <a:gs pos="46000">
              <a:srgbClr val="77588A"/>
            </a:gs>
          </a:gsLst>
          <a:lin ang="13500000" scaled="1"/>
          <a:tileRect/>
        </a:gradFill>
        <a:effectLst/>
      </p:bgPr>
    </p:bg>
    <p:spTree>
      <p:nvGrpSpPr>
        <p:cNvPr id="1" name=""/>
        <p:cNvGrpSpPr/>
        <p:nvPr/>
      </p:nvGrpSpPr>
      <p:grpSpPr>
        <a:xfrm>
          <a:off x="0" y="0"/>
          <a:ext cx="0" cy="0"/>
          <a:chOff x="0" y="0"/>
          <a:chExt cx="0" cy="0"/>
        </a:xfrm>
      </p:grpSpPr>
      <p:sp>
        <p:nvSpPr>
          <p:cNvPr id="11" name="Freeform 10"/>
          <p:cNvSpPr/>
          <p:nvPr/>
        </p:nvSpPr>
        <p:spPr>
          <a:xfrm>
            <a:off x="0" y="0"/>
            <a:ext cx="10837029" cy="6858000"/>
          </a:xfrm>
          <a:custGeom>
            <a:avLst/>
            <a:gdLst>
              <a:gd name="connsiteX0" fmla="*/ 0 w 10837029"/>
              <a:gd name="connsiteY0" fmla="*/ 0 h 6858000"/>
              <a:gd name="connsiteX1" fmla="*/ 8027558 w 10837029"/>
              <a:gd name="connsiteY1" fmla="*/ 0 h 6858000"/>
              <a:gd name="connsiteX2" fmla="*/ 8044827 w 10837029"/>
              <a:gd name="connsiteY2" fmla="*/ 3084 h 6858000"/>
              <a:gd name="connsiteX3" fmla="*/ 10837029 w 10837029"/>
              <a:gd name="connsiteY3" fmla="*/ 3429000 h 6858000"/>
              <a:gd name="connsiteX4" fmla="*/ 8044827 w 10837029"/>
              <a:gd name="connsiteY4" fmla="*/ 6854916 h 6858000"/>
              <a:gd name="connsiteX5" fmla="*/ 8027559 w 10837029"/>
              <a:gd name="connsiteY5" fmla="*/ 6858000 h 6858000"/>
              <a:gd name="connsiteX6" fmla="*/ 0 w 1083702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837029" h="6858000">
                <a:moveTo>
                  <a:pt x="0" y="0"/>
                </a:moveTo>
                <a:lnTo>
                  <a:pt x="8027558" y="0"/>
                </a:lnTo>
                <a:lnTo>
                  <a:pt x="8044827" y="3084"/>
                </a:lnTo>
                <a:cubicBezTo>
                  <a:pt x="9638334" y="329163"/>
                  <a:pt x="10837029" y="1739096"/>
                  <a:pt x="10837029" y="3429000"/>
                </a:cubicBezTo>
                <a:cubicBezTo>
                  <a:pt x="10837029" y="5118904"/>
                  <a:pt x="9638334" y="6528838"/>
                  <a:pt x="8044827" y="6854916"/>
                </a:cubicBezTo>
                <a:lnTo>
                  <a:pt x="8027559"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Oval 4"/>
          <p:cNvSpPr/>
          <p:nvPr/>
        </p:nvSpPr>
        <p:spPr>
          <a:xfrm>
            <a:off x="8111601" y="1264186"/>
            <a:ext cx="3921322" cy="3922776"/>
          </a:xfrm>
          <a:prstGeom prst="ellipse">
            <a:avLst/>
          </a:prstGeom>
          <a:solidFill>
            <a:schemeClr val="bg1"/>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itle 1">
            <a:extLst>
              <a:ext uri="{FF2B5EF4-FFF2-40B4-BE49-F238E27FC236}">
                <a16:creationId xmlns:a16="http://schemas.microsoft.com/office/drawing/2014/main" id="{EE88B003-3B9E-DA0E-D163-B76FF9D17748}"/>
              </a:ext>
            </a:extLst>
          </p:cNvPr>
          <p:cNvSpPr>
            <a:spLocks noGrp="1"/>
          </p:cNvSpPr>
          <p:nvPr>
            <p:ph type="title"/>
          </p:nvPr>
        </p:nvSpPr>
        <p:spPr>
          <a:xfrm>
            <a:off x="324692" y="592433"/>
            <a:ext cx="7786908" cy="3347555"/>
          </a:xfrm>
        </p:spPr>
        <p:txBody>
          <a:bodyPr vert="horz" lIns="91440" tIns="45720" rIns="91440" bIns="45720" rtlCol="0" anchor="t">
            <a:noAutofit/>
          </a:bodyPr>
          <a:lstStyle/>
          <a:p>
            <a:pPr fontAlgn="base"/>
            <a:r>
              <a:rPr lang="en-US" sz="2200" b="1" dirty="0">
                <a:solidFill>
                  <a:srgbClr val="4A2364"/>
                </a:solidFill>
                <a:latin typeface="Arial" panose="020B0604020202020204" pitchFamily="34" charset="0"/>
                <a:cs typeface="Arial" panose="020B0604020202020204" pitchFamily="34" charset="0"/>
              </a:rPr>
              <a:t>Virtua Hospital Foundation – Marlton, NJ</a:t>
            </a:r>
            <a:br>
              <a:rPr lang="en-US" sz="2200" b="1" dirty="0">
                <a:solidFill>
                  <a:srgbClr val="4A2364"/>
                </a:solidFill>
                <a:latin typeface="Arial" panose="020B0604020202020204" pitchFamily="34" charset="0"/>
                <a:cs typeface="Arial" panose="020B0604020202020204" pitchFamily="34" charset="0"/>
              </a:rPr>
            </a:br>
            <a:r>
              <a:rPr lang="en-US" sz="2200" u="sng" dirty="0">
                <a:solidFill>
                  <a:srgbClr val="4A2364"/>
                </a:solidFill>
                <a:latin typeface="Arial" panose="020B0604020202020204" pitchFamily="34" charset="0"/>
                <a:cs typeface="Arial" panose="020B0604020202020204" pitchFamily="34" charset="0"/>
              </a:rPr>
              <a:t>2017 – 2019</a:t>
            </a:r>
            <a:br>
              <a:rPr lang="en-US" sz="2200" u="sng" dirty="0">
                <a:solidFill>
                  <a:srgbClr val="4A2364"/>
                </a:solidFill>
                <a:latin typeface="Arial" panose="020B0604020202020204" pitchFamily="34" charset="0"/>
                <a:cs typeface="Arial" panose="020B0604020202020204" pitchFamily="34" charset="0"/>
              </a:rPr>
            </a:br>
            <a:br>
              <a:rPr lang="en-US" sz="2200" dirty="0">
                <a:solidFill>
                  <a:srgbClr val="4A2364"/>
                </a:solidFill>
                <a:latin typeface="Arial" panose="020B0604020202020204" pitchFamily="34" charset="0"/>
                <a:cs typeface="Arial" panose="020B0604020202020204" pitchFamily="34" charset="0"/>
              </a:rPr>
            </a:br>
            <a:r>
              <a:rPr lang="en-US" sz="2200" b="1" dirty="0">
                <a:solidFill>
                  <a:srgbClr val="4A2364"/>
                </a:solidFill>
                <a:latin typeface="Arial" panose="020B0604020202020204" pitchFamily="34" charset="0"/>
                <a:cs typeface="Arial" panose="020B0604020202020204" pitchFamily="34" charset="0"/>
              </a:rPr>
              <a:t>ABOUT: </a:t>
            </a:r>
            <a:br>
              <a:rPr lang="en-US" sz="2200" b="1" dirty="0">
                <a:solidFill>
                  <a:srgbClr val="4A2364"/>
                </a:solidFill>
                <a:latin typeface="Arial" panose="020B0604020202020204" pitchFamily="34" charset="0"/>
                <a:cs typeface="Arial" panose="020B0604020202020204" pitchFamily="34" charset="0"/>
              </a:rPr>
            </a:br>
            <a:r>
              <a:rPr lang="en-US" sz="2000" i="1" dirty="0">
                <a:solidFill>
                  <a:srgbClr val="4A2364"/>
                </a:solidFill>
                <a:latin typeface="Arial" panose="020B0604020202020204" pitchFamily="34" charset="0"/>
                <a:cs typeface="Arial" panose="020B0604020202020204" pitchFamily="34" charset="0"/>
              </a:rPr>
              <a:t>The Foundation partners through philanthropy with our grateful patients and families, colleagues, community organizations, corporations, and leaders in our community to make a real difference. Gifts of gratitude and support help Virtua Health address the most serious needs of our community and enable us to provide care for our patients…mind, body, and spirit.</a:t>
            </a:r>
            <a:br>
              <a:rPr lang="en-US" sz="2000" i="1" dirty="0">
                <a:solidFill>
                  <a:srgbClr val="4A2364"/>
                </a:solidFill>
                <a:latin typeface="Arial" panose="020B0604020202020204" pitchFamily="34" charset="0"/>
                <a:cs typeface="Arial" panose="020B0604020202020204" pitchFamily="34" charset="0"/>
              </a:rPr>
            </a:br>
            <a:br>
              <a:rPr lang="en-US" sz="2200" b="1" dirty="0">
                <a:solidFill>
                  <a:srgbClr val="4A2364"/>
                </a:solidFill>
                <a:latin typeface="Arial" panose="020B0604020202020204" pitchFamily="34" charset="0"/>
                <a:cs typeface="Arial" panose="020B0604020202020204" pitchFamily="34" charset="0"/>
              </a:rPr>
            </a:br>
            <a:endParaRPr lang="en-US" sz="2200" b="1" dirty="0">
              <a:solidFill>
                <a:srgbClr val="4A2364"/>
              </a:solidFill>
              <a:latin typeface="Arial" panose="020B0604020202020204" pitchFamily="34" charset="0"/>
              <a:cs typeface="Arial" panose="020B0604020202020204" pitchFamily="34" charset="0"/>
            </a:endParaRPr>
          </a:p>
        </p:txBody>
      </p:sp>
      <p:pic>
        <p:nvPicPr>
          <p:cNvPr id="9" name="Picture 4" descr="Virtua Health Foundation">
            <a:extLst>
              <a:ext uri="{FF2B5EF4-FFF2-40B4-BE49-F238E27FC236}">
                <a16:creationId xmlns:a16="http://schemas.microsoft.com/office/drawing/2014/main" id="{ADB0D70A-735B-CDD4-64D3-3488D8F9DD5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331" t="-320" b="-1"/>
          <a:stretch/>
        </p:blipFill>
        <p:spPr bwMode="auto">
          <a:xfrm>
            <a:off x="8323385" y="1477108"/>
            <a:ext cx="3486237" cy="3485826"/>
          </a:xfrm>
          <a:prstGeom prst="ellipse">
            <a:avLst/>
          </a:prstGeom>
          <a:noFill/>
          <a:extLst>
            <a:ext uri="{909E8E84-426E-40DD-AFC4-6F175D3DCCD1}">
              <a14:hiddenFill xmlns:a14="http://schemas.microsoft.com/office/drawing/2010/main">
                <a:solidFill>
                  <a:srgbClr val="FFFFFF"/>
                </a:solidFill>
              </a14:hiddenFill>
            </a:ext>
          </a:extLst>
        </p:spPr>
      </p:pic>
      <p:grpSp>
        <p:nvGrpSpPr>
          <p:cNvPr id="12" name="Group 11"/>
          <p:cNvGrpSpPr/>
          <p:nvPr/>
        </p:nvGrpSpPr>
        <p:grpSpPr>
          <a:xfrm>
            <a:off x="8279253" y="5349131"/>
            <a:ext cx="3586019" cy="646331"/>
            <a:chOff x="4859268" y="2917368"/>
            <a:chExt cx="3586019" cy="646331"/>
          </a:xfrm>
        </p:grpSpPr>
        <p:sp>
          <p:nvSpPr>
            <p:cNvPr id="17" name="Rounded Rectangle 16"/>
            <p:cNvSpPr/>
            <p:nvPr/>
          </p:nvSpPr>
          <p:spPr>
            <a:xfrm>
              <a:off x="4883826" y="2917368"/>
              <a:ext cx="3526291" cy="646331"/>
            </a:xfrm>
            <a:prstGeom prst="roundRect">
              <a:avLst>
                <a:gd name="adj" fmla="val 50000"/>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extBox 17">
              <a:extLst>
                <a:ext uri="{FF2B5EF4-FFF2-40B4-BE49-F238E27FC236}">
                  <a16:creationId xmlns:a16="http://schemas.microsoft.com/office/drawing/2014/main" id="{693AC53E-DEFB-541B-3949-1D5DE666899D}"/>
                </a:ext>
              </a:extLst>
            </p:cNvPr>
            <p:cNvSpPr txBox="1"/>
            <p:nvPr/>
          </p:nvSpPr>
          <p:spPr>
            <a:xfrm>
              <a:off x="4859268" y="2917368"/>
              <a:ext cx="3586019" cy="646331"/>
            </a:xfrm>
            <a:prstGeom prst="rect">
              <a:avLst/>
            </a:prstGeom>
            <a:noFill/>
          </p:spPr>
          <p:txBody>
            <a:bodyPr wrap="square" rtlCol="0">
              <a:spAutoFit/>
            </a:bodyPr>
            <a:lstStyle/>
            <a:p>
              <a:pPr algn="ctr"/>
              <a:r>
                <a:rPr lang="en-US" b="1" i="1" dirty="0">
                  <a:solidFill>
                    <a:srgbClr val="311546"/>
                  </a:solidFill>
                  <a:latin typeface="Arial" panose="020B0604020202020204" pitchFamily="34" charset="0"/>
                  <a:cs typeface="Arial" panose="020B0604020202020204" pitchFamily="34" charset="0"/>
                </a:rPr>
                <a:t>Raised $25 million in corporate </a:t>
              </a:r>
            </a:p>
            <a:p>
              <a:pPr algn="ctr"/>
              <a:r>
                <a:rPr lang="en-US" b="1" i="1" dirty="0">
                  <a:solidFill>
                    <a:srgbClr val="311546"/>
                  </a:solidFill>
                  <a:latin typeface="Arial" panose="020B0604020202020204" pitchFamily="34" charset="0"/>
                  <a:cs typeface="Arial" panose="020B0604020202020204" pitchFamily="34" charset="0"/>
                </a:rPr>
                <a:t>strategic partnerships. </a:t>
              </a:r>
            </a:p>
          </p:txBody>
        </p:sp>
      </p:grpSp>
      <p:sp>
        <p:nvSpPr>
          <p:cNvPr id="10" name="TextBox 9"/>
          <p:cNvSpPr txBox="1"/>
          <p:nvPr/>
        </p:nvSpPr>
        <p:spPr>
          <a:xfrm>
            <a:off x="324692" y="3618412"/>
            <a:ext cx="7044139" cy="2985433"/>
          </a:xfrm>
          <a:prstGeom prst="rect">
            <a:avLst/>
          </a:prstGeom>
          <a:noFill/>
        </p:spPr>
        <p:txBody>
          <a:bodyPr wrap="square" rtlCol="0">
            <a:spAutoFit/>
          </a:bodyPr>
          <a:lstStyle/>
          <a:p>
            <a:r>
              <a:rPr lang="en-US" sz="2200" b="1" dirty="0">
                <a:solidFill>
                  <a:srgbClr val="4A2364"/>
                </a:solidFill>
                <a:latin typeface="Arial" panose="020B0604020202020204" pitchFamily="34" charset="0"/>
                <a:cs typeface="Arial" panose="020B0604020202020204" pitchFamily="34" charset="0"/>
              </a:rPr>
              <a:t>ROLE:  Vice President Corporate Philanthropy- Contract Consultant</a:t>
            </a:r>
          </a:p>
          <a:p>
            <a:pPr marL="342900" indent="-342900">
              <a:buBlip>
                <a:blip r:embed="rId3"/>
              </a:buBlip>
            </a:pPr>
            <a:r>
              <a:rPr lang="en-US" sz="2000" dirty="0">
                <a:solidFill>
                  <a:srgbClr val="4A2364"/>
                </a:solidFill>
                <a:latin typeface="Arial" panose="020B0604020202020204" pitchFamily="34" charset="0"/>
                <a:cs typeface="Arial" panose="020B0604020202020204" pitchFamily="34" charset="0"/>
              </a:rPr>
              <a:t>Provided Consultative services to the Foundation to design a corporate sponsorship program. </a:t>
            </a:r>
          </a:p>
          <a:p>
            <a:pPr marL="342900" indent="-342900">
              <a:buBlip>
                <a:blip r:embed="rId3"/>
              </a:buBlip>
            </a:pPr>
            <a:r>
              <a:rPr lang="en-US" sz="2000" dirty="0">
                <a:solidFill>
                  <a:srgbClr val="4A2364"/>
                </a:solidFill>
                <a:latin typeface="Arial" panose="020B0604020202020204" pitchFamily="34" charset="0"/>
                <a:cs typeface="Arial" panose="020B0604020202020204" pitchFamily="34" charset="0"/>
              </a:rPr>
              <a:t>Created proposals, pitch decks, and activations.</a:t>
            </a:r>
          </a:p>
          <a:p>
            <a:pPr marL="342900" indent="-342900">
              <a:buBlip>
                <a:blip r:embed="rId3"/>
              </a:buBlip>
            </a:pPr>
            <a:r>
              <a:rPr lang="en-US" sz="2000" dirty="0">
                <a:solidFill>
                  <a:srgbClr val="4A2364"/>
                </a:solidFill>
                <a:latin typeface="Arial" panose="020B0604020202020204" pitchFamily="34" charset="0"/>
                <a:cs typeface="Arial" panose="020B0604020202020204" pitchFamily="34" charset="0"/>
              </a:rPr>
              <a:t>Created a metrics system to measure results. </a:t>
            </a:r>
          </a:p>
          <a:p>
            <a:endParaRPr lang="en-US" sz="2000" dirty="0">
              <a:solidFill>
                <a:srgbClr val="4A2364"/>
              </a:solidFill>
              <a:latin typeface="Arial" panose="020B0604020202020204" pitchFamily="34" charset="0"/>
              <a:cs typeface="Arial" panose="020B0604020202020204" pitchFamily="34" charset="0"/>
            </a:endParaRPr>
          </a:p>
          <a:p>
            <a:r>
              <a:rPr lang="en-US" sz="2200" b="1" i="1" dirty="0">
                <a:solidFill>
                  <a:srgbClr val="4A2364"/>
                </a:solidFill>
                <a:latin typeface="Arial" panose="020B0604020202020204" pitchFamily="34" charset="0"/>
                <a:cs typeface="Arial" panose="020B0604020202020204" pitchFamily="34" charset="0"/>
              </a:rPr>
              <a:t>Raised: $25 million</a:t>
            </a:r>
            <a:br>
              <a:rPr lang="en-US" sz="2200" b="1" i="1" dirty="0">
                <a:solidFill>
                  <a:srgbClr val="4A2364"/>
                </a:solidFill>
                <a:latin typeface="Arial" panose="020B0604020202020204" pitchFamily="34" charset="0"/>
                <a:cs typeface="Arial" panose="020B0604020202020204" pitchFamily="34" charset="0"/>
              </a:rPr>
            </a:br>
            <a:endParaRPr lang="en-US" sz="2200" i="1" dirty="0">
              <a:latin typeface="Arial" panose="020B0604020202020204" pitchFamily="34" charset="0"/>
              <a:cs typeface="Arial" panose="020B0604020202020204" pitchFamily="34" charset="0"/>
            </a:endParaRPr>
          </a:p>
        </p:txBody>
      </p:sp>
      <p:pic>
        <p:nvPicPr>
          <p:cNvPr id="14" name="Picture 13"/>
          <p:cNvPicPr>
            <a:picLocks noChangeAspect="1"/>
          </p:cNvPicPr>
          <p:nvPr/>
        </p:nvPicPr>
        <p:blipFill>
          <a:blip r:embed="rId4">
            <a:lum bright="70000" contrast="-70000"/>
            <a:extLst>
              <a:ext uri="{28A0092B-C50C-407E-A947-70E740481C1C}">
                <a14:useLocalDpi xmlns:a14="http://schemas.microsoft.com/office/drawing/2010/main" val="0"/>
              </a:ext>
            </a:extLst>
          </a:blip>
          <a:stretch>
            <a:fillRect/>
          </a:stretch>
        </p:blipFill>
        <p:spPr>
          <a:xfrm>
            <a:off x="11538453" y="77104"/>
            <a:ext cx="630817" cy="700908"/>
          </a:xfrm>
          <a:prstGeom prst="rect">
            <a:avLst/>
          </a:prstGeom>
        </p:spPr>
      </p:pic>
    </p:spTree>
    <p:extLst>
      <p:ext uri="{BB962C8B-B14F-4D97-AF65-F5344CB8AC3E}">
        <p14:creationId xmlns:p14="http://schemas.microsoft.com/office/powerpoint/2010/main" val="3012959153"/>
      </p:ext>
    </p:extLst>
  </p:cSld>
  <p:clrMapOvr>
    <a:masterClrMapping/>
  </p:clrMapOvr>
  <p:transition spd="slow">
    <p:push/>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4708</TotalTime>
  <Words>3267</Words>
  <Application>Microsoft Office PowerPoint</Application>
  <PresentationFormat>Widescreen</PresentationFormat>
  <Paragraphs>197</Paragraphs>
  <Slides>24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-apple-system</vt:lpstr>
      <vt:lpstr>Arial</vt:lpstr>
      <vt:lpstr>Calibri</vt:lpstr>
      <vt:lpstr>Calibri Light</vt:lpstr>
      <vt:lpstr>Office Theme</vt:lpstr>
      <vt:lpstr>PowerPoint Presentation</vt:lpstr>
      <vt:lpstr>PowerPoint Presentation</vt:lpstr>
      <vt:lpstr>PowerPoint Presentation</vt:lpstr>
      <vt:lpstr>PowerPoint Presentation</vt:lpstr>
      <vt:lpstr>Boys &amp; Girls Clubs of America Atlanta, GA  2023 - Present  ABOUT:  Boys &amp; Girls Clubs of America (BGCA) is a national organization of local chapters that provide voluntary after-school programs for young people. The Chronicle of Philanthropy ranked Boys &amp; Girls Clubs of America number one among youth organizations for the 13th consecutive year and number 12 among all nonprofit organizations. The Boys &amp; Girls Clubs of America is the official charity of Major League Baseball. Denzel Washington, a former club member, has been the spokesperson for Boys &amp; Girls Clubs of America since 1993 </vt:lpstr>
      <vt:lpstr>World Mission Grand Rapids, MI  2021 - 2023  ABOUT:  World Mission is a Christian ministry that started in 1994 with a passion to see people in the developing world have an opportunity to become disciples of Jesus. We deliver the Word of God in audio format (The Treasure) to oral learners living in unreached people groups.  </vt:lpstr>
      <vt:lpstr>Wycliffe Global Alliance Seed Company - Arlington, TX   2019-2021  ABOUT:  Wycliffe Global Alliance is an alliance of organizations that have the objective of translating the Bible into every language.    </vt:lpstr>
      <vt:lpstr>General Board of Global Ministries Atlanta, GA 2017- 2019  ABOUT:  As the mission and humanitarian assistance agency of The United Methodist Church, Global Ministries leads The United Methodist Church in equipping, strengthening, and transforming people and communities to grow and flourish by promoting justice, freedom, peace, health, and well-being.  Working across racial, cultural, national, and political boundaries, they serve people of all faiths to live in dignity and security, even when they face humanitarian disasters and their aftermath.  </vt:lpstr>
      <vt:lpstr>Virtua Hospital Foundation – Marlton, NJ 2017 – 2019  ABOUT:  The Foundation partners through philanthropy with our grateful patients and families, colleagues, community organizations, corporations, and leaders in our community to make a real difference. Gifts of gratitude and support help Virtua Health address the most serious needs of our community and enable us to provide care for our patients…mind, body, and spirit.  </vt:lpstr>
      <vt:lpstr>United Methodist Homes of New Jersey Foundation-Neptune, NJ 2012 – 2016  ABOUT:  The United Methodist Communities Foundation, established in 1985, supports the missional focus of the communities and acts as an independent entity, enhancing the mission, philosophy, and ministry of the organization.      </vt:lpstr>
      <vt:lpstr>General Council on Finance and Administration - Nashville, TN  2010-2012  ABOUT:  The General Council on Finance and Administration serves through financial and administrative ministries that enable the fulfillment of the mission of The United Methodist Church.     </vt:lpstr>
      <vt:lpstr>The United Methodist Church Foundation-Nashville, TN    2006-2010  ABOUT:  The purpose of the Foundation is to assist United Methodists in making gifts and bequests to United Methodist churches, ministries, and institutions. We assist people in estate and tax planning as they consider various giving options. We are a ministry of financial management and consulting services at The United Methodist Church.       </vt:lpstr>
      <vt:lpstr>The American Bible Society  New York, NY 2006 – 2008  ABOUT:  American Bible Society is a U.S.-based Christian nonprofit headquartered in Philadelphia, Pennsylvania. As the American member organization of United Bible Societies, it supports global Bible translation, production, distribution, literacy, engagement, ministry, and advocacy efforts.         </vt:lpstr>
      <vt:lpstr>Columbia University School of Social Work  New York, NY 2006-2007  About:  The Columbia School of Social Work makes every effort to assist students with funding their education by offering scholarship assistance. Each year, we award partial tuition scholarships to eligible students who have submitted a FAFSA. Many of these awards are made possible by the generous donations of alumni and friends who are committed to cultivating the next generation of social work professionals.         </vt:lpstr>
      <vt:lpstr>New Jersey Office of Faith-Based Initiatives  Camden, NJ 2003-2005  ABOUT:   The New Jersey Department of State, Office of Faith-Based Initiatives (OFBI), builds the sustainability of faith and community-based organizations (FBCOs) by providing capacity-building grants, technical assistance, and customized coaching, strengthening the viability and capacity of participating FBCOs.         </vt:lpstr>
      <vt:lpstr>National Council of Churches of Christ in the USA - NY, NY 2001-2006  ABOUT: Serving as a leading voice of witness to the living Christ in the public square since 1950, the National Council of the Churches of Christ in the USA (NCC) brings together 38 member communions and more than 35 million Christians in a common expression of God’s love and promise of unity.    </vt:lpstr>
      <vt:lpstr>Church Women United New York, NY 1998-2003  ABOUT:  Church Women United is a national ecumenical Christian women's movement representing Protestant, Roman Catholic, Orthodox, and other Christian women with over 1,200 local and state units in the United States and Puerto Rico.    </vt:lpstr>
      <vt:lpstr>Africa Office-Church World Service and Witness New York, NY 1998 – 2003  About:  CWS operates Resettlement Support Center Africa, based in Kenya. The RSC team guides all U.S.-bound refugees from sub-Saharan Africa through the resettlement process. We help them prepare for their new lives in the United States.      </vt:lpstr>
      <vt:lpstr>Operation CROSSROADS Africa New York, NY 1998 – 2003  ABOUT:  Operation Crossroads Africa is a non-profit, non-governmental organization working to build links between North America and Africa. It was founded in 1958 by Presbyterian clergyman James Herman Robinson. OCA annually sends groups of young volunteers from North America to work on projects in Africa.      </vt:lpstr>
      <vt:lpstr>National Association of Ecumenical and Interreligious Staff - Ecumenical Networks New York, NY  1995-2001  ABOUT:  National Association of Ecumenical and Interreligious Staff (NAEIS) is an association of professional staff in ecumenical and interreligious work. It includes the staff of any faith engaged in interreligious work. NAEIS provides means for personal and professional growth and for mutual support, through national and regional gatherings, a newsletter, and exchange among its members.  </vt:lpstr>
      <vt:lpstr>National Immigration Forum – Washington, DC 1991 – 1998  ABOUT:  The National Immigration Forum is an immigrant advocacy non-profit group, based in Washington, DC. It was founded by Phyllis Eisen and Rick Swartz. The Forum uses its communications, advocacy, and policy expertise to advocate for immigration, refugees, and funding to foreign nations.  </vt:lpstr>
      <vt:lpstr>The College Fund/UNCF - Newark, NJ 1990 – 1994  ABOUT:   UNCF, the United Negro College Fund, also known as the United Fund, is an American philanthropic organization that funds scholarships for black students and general scholarship funds for 37 private historically black colleges and universities.       </vt:lpstr>
      <vt:lpstr>National Baptist Convention USA, Inc. Office of the General Secretary Mount Vernon, NY  1990-1995  ABOUT:  The National Baptist Convention, USA, Inc., more commonly known as the National Baptist Convention, is a primarily African American Baptist Christian denomination in the United States. Headquartered at the Baptist World Center in Nashville, Tennessee, and affiliated with the Baptist World Alliance     </vt:lpstr>
      <vt:lpstr>PowerPoint Presentation</vt:lpstr>
    </vt:vector>
  </TitlesOfParts>
  <Company>MRT www.Win2Farsi.com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Jawaria Quddus</dc:creator>
  <cp:lastModifiedBy>Sharon Jones</cp:lastModifiedBy>
  <cp:revision>44</cp:revision>
  <dcterms:created xsi:type="dcterms:W3CDTF">2024-04-08T09:28:12Z</dcterms:created>
  <dcterms:modified xsi:type="dcterms:W3CDTF">2024-11-02T12:11:46Z</dcterms:modified>
</cp:coreProperties>
</file>